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799" r:id="rId2"/>
    <p:sldId id="422" r:id="rId3"/>
    <p:sldId id="428" r:id="rId4"/>
    <p:sldId id="784" r:id="rId5"/>
    <p:sldId id="429" r:id="rId6"/>
    <p:sldId id="430" r:id="rId7"/>
    <p:sldId id="431" r:id="rId8"/>
    <p:sldId id="421" r:id="rId9"/>
    <p:sldId id="757" r:id="rId10"/>
    <p:sldId id="758" r:id="rId11"/>
    <p:sldId id="759" r:id="rId12"/>
    <p:sldId id="801" r:id="rId13"/>
    <p:sldId id="803" r:id="rId14"/>
    <p:sldId id="786" r:id="rId15"/>
    <p:sldId id="409" r:id="rId16"/>
    <p:sldId id="410" r:id="rId17"/>
    <p:sldId id="464" r:id="rId18"/>
    <p:sldId id="632" r:id="rId19"/>
    <p:sldId id="411" r:id="rId20"/>
    <p:sldId id="699" r:id="rId21"/>
    <p:sldId id="434" r:id="rId22"/>
    <p:sldId id="794" r:id="rId23"/>
    <p:sldId id="413" r:id="rId24"/>
    <p:sldId id="436" r:id="rId25"/>
    <p:sldId id="789" r:id="rId26"/>
    <p:sldId id="618" r:id="rId27"/>
    <p:sldId id="769" r:id="rId28"/>
    <p:sldId id="770" r:id="rId29"/>
    <p:sldId id="771" r:id="rId30"/>
    <p:sldId id="441" r:id="rId31"/>
    <p:sldId id="442" r:id="rId32"/>
    <p:sldId id="807" r:id="rId33"/>
    <p:sldId id="621" r:id="rId34"/>
    <p:sldId id="787" r:id="rId35"/>
    <p:sldId id="808" r:id="rId36"/>
    <p:sldId id="809" r:id="rId37"/>
    <p:sldId id="448" r:id="rId38"/>
    <p:sldId id="629" r:id="rId39"/>
    <p:sldId id="793" r:id="rId40"/>
    <p:sldId id="689" r:id="rId41"/>
    <p:sldId id="785" r:id="rId42"/>
    <p:sldId id="806" r:id="rId43"/>
  </p:sldIdLst>
  <p:sldSz cx="9144000" cy="6858000" type="screen4x3"/>
  <p:notesSz cx="6794500" cy="9931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00FF"/>
    <a:srgbClr val="FF3300"/>
    <a:srgbClr val="66FF33"/>
    <a:srgbClr val="33CC33"/>
    <a:srgbClr val="FF9900"/>
    <a:srgbClr val="FFFF00"/>
    <a:srgbClr val="FFFF66"/>
    <a:srgbClr val="CC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3" autoAdjust="0"/>
    <p:restoredTop sz="94727" autoAdjust="0"/>
  </p:normalViewPr>
  <p:slideViewPr>
    <p:cSldViewPr>
      <p:cViewPr varScale="1">
        <p:scale>
          <a:sx n="82" d="100"/>
          <a:sy n="82" d="100"/>
        </p:scale>
        <p:origin x="-51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/>
            </a:lvl1pPr>
          </a:lstStyle>
          <a:p>
            <a:endParaRPr lang="fr-FR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/>
            </a:lvl1pPr>
          </a:lstStyle>
          <a:p>
            <a:endParaRPr lang="fr-FR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/>
            </a:lvl1pPr>
          </a:lstStyle>
          <a:p>
            <a:endParaRPr lang="fr-FR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/>
            </a:lvl1pPr>
          </a:lstStyle>
          <a:p>
            <a:fld id="{6CDF9F47-D582-46B9-BB7F-A0F7A75C75B1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/>
            </a:lvl1pPr>
          </a:lstStyle>
          <a:p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/>
            </a:lvl1pPr>
          </a:lstStyle>
          <a:p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5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/>
            </a:lvl1pPr>
          </a:lstStyle>
          <a:p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29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/>
            </a:lvl1pPr>
          </a:lstStyle>
          <a:p>
            <a:fld id="{71185BC4-2533-400E-890B-75B5FF301D94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D4BD9-1976-44A0-9A4B-A32F3D694D3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CD8B4-00D1-4FD5-BB57-18192658156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3768D-6D7A-45EF-AAB5-F5395EA53C1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58B62-7AB5-4605-AC46-5BA21FB0D0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1AC3-1F78-4AB8-9593-939A1D85E18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DCD4D-2F96-4A11-B7DB-0285C30067E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32A2F-AD3C-40F3-8C22-03BF0C56E43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DCEF1-6D7C-428D-A431-1979ED6F936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E0FB0-510C-4F31-8493-66C1CB0293F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74579-0E30-4CD5-AF41-59B69AEC746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E7C6A-918A-42DC-A9EE-630BE682AA4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54E0B52-5D0C-48C3-9308-4466D0D384CC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.univ-mrs.fr/~boudouresqu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357290" y="2347264"/>
            <a:ext cx="6429420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Aires marines protégées : mise en œuvre et impact sur les ressources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5353308"/>
            <a:ext cx="43195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chemeClr val="bg1"/>
                </a:solidFill>
              </a:rPr>
              <a:t>Charles </a:t>
            </a:r>
            <a:r>
              <a:rPr lang="fr-FR" sz="2000" dirty="0" smtClean="0">
                <a:solidFill>
                  <a:schemeClr val="bg1"/>
                </a:solidFill>
              </a:rPr>
              <a:t>F. </a:t>
            </a:r>
            <a:r>
              <a:rPr lang="fr-FR" sz="2000" dirty="0" err="1">
                <a:solidFill>
                  <a:schemeClr val="bg1"/>
                </a:solidFill>
              </a:rPr>
              <a:t>Boudouresque</a:t>
            </a:r>
            <a:endParaRPr lang="fr-FR" sz="2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fr-FR" sz="2000" dirty="0">
                <a:solidFill>
                  <a:schemeClr val="bg1"/>
                </a:solidFill>
              </a:rPr>
              <a:t>Centre d'Océanologie de Marseille</a:t>
            </a:r>
          </a:p>
        </p:txBody>
      </p:sp>
      <p:pic>
        <p:nvPicPr>
          <p:cNvPr id="6" name="Image 5" descr="Logo AQUASSO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1191768" cy="61874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00496" y="357166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Montpellier, 5 Février 2010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Colloque </a:t>
            </a:r>
            <a:r>
              <a:rPr lang="fr-FR" dirty="0" err="1" smtClean="0">
                <a:solidFill>
                  <a:schemeClr val="bg1"/>
                </a:solidFill>
              </a:rPr>
              <a:t>Aquasso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‘Les ressources marines : quel avenir pour nos enfants ?’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 descr="Logo COM fond blan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5513088"/>
            <a:ext cx="3926779" cy="701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EB4-095D-4101-9B08-620831CFCE55}" type="slidenum">
              <a:rPr lang="fr-FR"/>
              <a:pPr/>
              <a:t>10</a:t>
            </a:fld>
            <a:endParaRPr lang="fr-FR"/>
          </a:p>
        </p:txBody>
      </p:sp>
      <p:pic>
        <p:nvPicPr>
          <p:cNvPr id="558082" name="Picture 2" descr="Conflits usage (Ptiluc et Joan)288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 bwMode="auto">
          <a:xfrm>
            <a:off x="0" y="-209550"/>
            <a:ext cx="9144000" cy="7078663"/>
          </a:xfrm>
          <a:prstGeom prst="rect">
            <a:avLst/>
          </a:prstGeom>
          <a:noFill/>
        </p:spPr>
      </p:pic>
      <p:sp>
        <p:nvSpPr>
          <p:cNvPr id="55808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/>
              <a:t>Gestion des conflits </a:t>
            </a:r>
            <a:r>
              <a:rPr lang="fr-FR" dirty="0"/>
              <a:t>d’usage</a:t>
            </a:r>
          </a:p>
        </p:txBody>
      </p:sp>
      <p:sp>
        <p:nvSpPr>
          <p:cNvPr id="558084" name="Text Box 4"/>
          <p:cNvSpPr txBox="1">
            <a:spLocks noChangeArrowheads="1"/>
          </p:cNvSpPr>
          <p:nvPr/>
        </p:nvSpPr>
        <p:spPr bwMode="auto">
          <a:xfrm>
            <a:off x="3059113" y="177800"/>
            <a:ext cx="216058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/>
              <a:t>Dessin P’titluc et Joan. Parc national de Port-Cros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52B3-D859-4393-BCF6-B7B71F48EF68}" type="slidenum">
              <a:rPr lang="fr-FR"/>
              <a:pPr/>
              <a:t>11</a:t>
            </a:fld>
            <a:endParaRPr lang="fr-FR"/>
          </a:p>
        </p:txBody>
      </p:sp>
      <p:pic>
        <p:nvPicPr>
          <p:cNvPr id="557058" name="Picture 2" descr="Conflits usage (Ptiluc et Joan)289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0" y="935038"/>
            <a:ext cx="9144000" cy="4654550"/>
          </a:xfrm>
          <a:prstGeom prst="rect">
            <a:avLst/>
          </a:prstGeom>
          <a:noFill/>
        </p:spPr>
      </p:pic>
      <p:sp>
        <p:nvSpPr>
          <p:cNvPr id="557059" name="Text Box 3"/>
          <p:cNvSpPr txBox="1">
            <a:spLocks noChangeArrowheads="1"/>
          </p:cNvSpPr>
          <p:nvPr/>
        </p:nvSpPr>
        <p:spPr bwMode="auto">
          <a:xfrm>
            <a:off x="107950" y="333375"/>
            <a:ext cx="3392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/>
              <a:t>Gestion des conflits </a:t>
            </a:r>
            <a:r>
              <a:rPr lang="fr-FR" dirty="0"/>
              <a:t>d’usage</a:t>
            </a:r>
          </a:p>
        </p:txBody>
      </p:sp>
      <p:sp>
        <p:nvSpPr>
          <p:cNvPr id="557060" name="Text Box 4"/>
          <p:cNvSpPr txBox="1">
            <a:spLocks noChangeArrowheads="1"/>
          </p:cNvSpPr>
          <p:nvPr/>
        </p:nvSpPr>
        <p:spPr bwMode="auto">
          <a:xfrm>
            <a:off x="5867400" y="6057900"/>
            <a:ext cx="21605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/>
              <a:t>Dessin P’titluc et Joan. Parc national de Port-Cros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71472" y="285728"/>
            <a:ext cx="792961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Aires marines protégées de Méditerranée française : des espaces d’interdit ? Non !</a:t>
            </a:r>
          </a:p>
          <a:p>
            <a:endParaRPr lang="fr-FR" sz="1100" dirty="0" smtClean="0">
              <a:solidFill>
                <a:srgbClr val="0000FF"/>
              </a:solidFill>
            </a:endParaRPr>
          </a:p>
          <a:p>
            <a:endParaRPr lang="fr-FR" sz="200" dirty="0" smtClean="0">
              <a:solidFill>
                <a:srgbClr val="0000FF"/>
              </a:solidFill>
            </a:endParaRPr>
          </a:p>
          <a:p>
            <a:r>
              <a:rPr lang="fr-FR" sz="2400" dirty="0" smtClean="0">
                <a:solidFill>
                  <a:srgbClr val="0000FF"/>
                </a:solidFill>
              </a:rPr>
              <a:t>Activités interdites et surface concernée (ha)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14414" y="6072206"/>
            <a:ext cx="328614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D’après </a:t>
            </a:r>
            <a:r>
              <a:rPr lang="fr-FR" sz="1400" dirty="0" err="1" smtClean="0"/>
              <a:t>Boudouresque</a:t>
            </a:r>
            <a:r>
              <a:rPr lang="fr-FR" sz="1400" dirty="0" smtClean="0"/>
              <a:t>, 2010, inédit</a:t>
            </a:r>
            <a:endParaRPr lang="fr-FR" sz="14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857224" y="2308872"/>
          <a:ext cx="728667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/>
                <a:gridCol w="2000264"/>
                <a:gridCol w="2071702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rgbClr val="0000FF"/>
                          </a:solidFill>
                        </a:rPr>
                        <a:t>Activités</a:t>
                      </a:r>
                      <a:endParaRPr lang="fr-FR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FF"/>
                          </a:solidFill>
                        </a:rPr>
                        <a:t>Surface (ha)</a:t>
                      </a:r>
                      <a:endParaRPr lang="fr-FR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FF"/>
                          </a:solidFill>
                        </a:rPr>
                        <a:t>Pourcentage</a:t>
                      </a:r>
                      <a:endParaRPr lang="fr-FR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Aucune activité prohibée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76 505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82 %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Mouillage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747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1 %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Pêche artisanale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1 886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2 %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Plongée en scaphandre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3 021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3 %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Pêche amateur à la ligne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4 135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4 %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Chasse au fusil-harpon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16 710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18%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71472" y="214290"/>
            <a:ext cx="728667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Aires marines protégées de Méditerranée française : des espaces d’interdit ? Non !</a:t>
            </a:r>
          </a:p>
          <a:p>
            <a:endParaRPr lang="fr-FR" sz="1100" dirty="0" smtClean="0">
              <a:solidFill>
                <a:srgbClr val="0000FF"/>
              </a:solidFill>
            </a:endParaRPr>
          </a:p>
          <a:p>
            <a:endParaRPr lang="fr-FR" sz="200" dirty="0" smtClean="0">
              <a:solidFill>
                <a:srgbClr val="0000FF"/>
              </a:solidFill>
            </a:endParaRPr>
          </a:p>
          <a:p>
            <a:r>
              <a:rPr lang="fr-FR" sz="2400" dirty="0" smtClean="0">
                <a:solidFill>
                  <a:srgbClr val="0000FF"/>
                </a:solidFill>
              </a:rPr>
              <a:t>Niveaux de protection et surface concernée (ha)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2910" y="5857892"/>
            <a:ext cx="221457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D’après </a:t>
            </a:r>
            <a:r>
              <a:rPr lang="fr-FR" sz="1400" dirty="0" err="1" smtClean="0"/>
              <a:t>Boudouresque</a:t>
            </a:r>
            <a:r>
              <a:rPr lang="fr-FR" sz="1400" dirty="0" smtClean="0"/>
              <a:t>, 2010, inédit</a:t>
            </a:r>
            <a:endParaRPr lang="fr-FR" sz="14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571470" y="2000240"/>
          <a:ext cx="792961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8"/>
                <a:gridCol w="2928958"/>
                <a:gridCol w="1643074"/>
                <a:gridCol w="1785949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0000FF"/>
                          </a:solidFill>
                        </a:rPr>
                        <a:t>Niveaux</a:t>
                      </a:r>
                      <a:endParaRPr lang="fr-FR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rgbClr val="0000FF"/>
                          </a:solidFill>
                        </a:rPr>
                        <a:t>Interdictions</a:t>
                      </a:r>
                      <a:endParaRPr lang="fr-FR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rgbClr val="0000FF"/>
                          </a:solidFill>
                        </a:rPr>
                        <a:t>Surface (ha)</a:t>
                      </a:r>
                      <a:endParaRPr lang="fr-FR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err="1" smtClean="0">
                          <a:solidFill>
                            <a:srgbClr val="0000FF"/>
                          </a:solidFill>
                        </a:rPr>
                        <a:t>Pourcen-tage</a:t>
                      </a:r>
                      <a:endParaRPr lang="fr-FR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Niveau</a:t>
                      </a:r>
                      <a:r>
                        <a:rPr lang="fr-FR" sz="2400" b="1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err="1" smtClean="0">
                          <a:solidFill>
                            <a:schemeClr val="tx1"/>
                          </a:solidFill>
                        </a:rPr>
                        <a:t>Harp</a:t>
                      </a:r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chemeClr val="tx1"/>
                          </a:solidFill>
                        </a:rPr>
                        <a:t>Lign</a:t>
                      </a:r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Art</a:t>
                      </a:r>
                      <a:r>
                        <a:rPr lang="fr-FR" sz="2400" b="1" baseline="0" dirty="0" smtClean="0">
                          <a:solidFill>
                            <a:schemeClr val="tx1"/>
                          </a:solidFill>
                        </a:rPr>
                        <a:t> Plon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1 817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2 %</a:t>
                      </a:r>
                      <a:endParaRPr lang="fr-FR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Niveau 4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err="1" smtClean="0">
                          <a:solidFill>
                            <a:schemeClr val="tx1"/>
                          </a:solidFill>
                        </a:rPr>
                        <a:t>Harp</a:t>
                      </a:r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2400" b="1" dirty="0" err="1" smtClean="0">
                          <a:solidFill>
                            <a:schemeClr val="tx1"/>
                          </a:solidFill>
                        </a:rPr>
                        <a:t>Lign</a:t>
                      </a:r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Art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69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&lt; 1 %</a:t>
                      </a:r>
                      <a:endParaRPr lang="fr-FR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Niveau</a:t>
                      </a:r>
                      <a:r>
                        <a:rPr lang="fr-FR" sz="2400" b="1" baseline="0" dirty="0" smtClean="0"/>
                        <a:t> 3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err="1" smtClean="0"/>
                        <a:t>Harp</a:t>
                      </a:r>
                      <a:r>
                        <a:rPr lang="fr-FR" sz="2400" b="1" dirty="0" smtClean="0"/>
                        <a:t> </a:t>
                      </a:r>
                      <a:r>
                        <a:rPr lang="fr-FR" sz="2400" b="1" dirty="0" err="1" smtClean="0"/>
                        <a:t>Lign</a:t>
                      </a:r>
                      <a:r>
                        <a:rPr lang="fr-FR" sz="2400" b="1" dirty="0" smtClean="0"/>
                        <a:t> 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2 239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2 %</a:t>
                      </a:r>
                      <a:endParaRPr lang="fr-FR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Niveau 2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err="1" smtClean="0"/>
                        <a:t>Harp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12 585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14 %</a:t>
                      </a:r>
                      <a:endParaRPr lang="fr-FR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Niveau 1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76 505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82 %</a:t>
                      </a:r>
                      <a:endParaRPr lang="fr-FR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000628" y="5500702"/>
            <a:ext cx="257176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Harp</a:t>
            </a:r>
            <a:r>
              <a:rPr lang="fr-FR" sz="1400" dirty="0" smtClean="0"/>
              <a:t> = chasse fusil-harpon</a:t>
            </a:r>
          </a:p>
          <a:p>
            <a:r>
              <a:rPr lang="fr-FR" sz="1400" dirty="0" err="1" smtClean="0"/>
              <a:t>Lign</a:t>
            </a:r>
            <a:r>
              <a:rPr lang="fr-FR" sz="1400" dirty="0" smtClean="0"/>
              <a:t> = pêche à la ligne</a:t>
            </a:r>
          </a:p>
          <a:p>
            <a:r>
              <a:rPr lang="fr-FR" sz="1400" dirty="0" smtClean="0"/>
              <a:t>Art = pêche artisanale</a:t>
            </a:r>
          </a:p>
          <a:p>
            <a:r>
              <a:rPr lang="fr-FR" sz="1400" dirty="0" smtClean="0"/>
              <a:t>Plon = plongée scaphandre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C544-F7D1-445E-860E-EEECCBD67831}" type="slidenum">
              <a:rPr lang="en-GB"/>
              <a:pPr/>
              <a:t>14</a:t>
            </a:fld>
            <a:endParaRPr lang="en-GB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9750" y="620713"/>
            <a:ext cx="8137525" cy="6165850"/>
            <a:chOff x="1423" y="3742"/>
            <a:chExt cx="9070" cy="6396"/>
          </a:xfrm>
        </p:grpSpPr>
        <p:pic>
          <p:nvPicPr>
            <p:cNvPr id="80903" name="Picture 7" descr="peche_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3" y="3742"/>
              <a:ext cx="9070" cy="6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4" name="Picture 8" descr="echel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1" y="9544"/>
              <a:ext cx="1680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84213" y="5332413"/>
            <a:ext cx="2305050" cy="1552575"/>
            <a:chOff x="3243" y="3339"/>
            <a:chExt cx="1452" cy="978"/>
          </a:xfrm>
        </p:grpSpPr>
        <p:sp>
          <p:nvSpPr>
            <p:cNvPr id="80909" name="Text Box 13"/>
            <p:cNvSpPr txBox="1">
              <a:spLocks noChangeArrowheads="1"/>
            </p:cNvSpPr>
            <p:nvPr/>
          </p:nvSpPr>
          <p:spPr bwMode="auto">
            <a:xfrm>
              <a:off x="3243" y="3339"/>
              <a:ext cx="1452" cy="9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fr-FR" dirty="0"/>
            </a:p>
            <a:p>
              <a:pPr algn="ctr">
                <a:spcBef>
                  <a:spcPct val="50000"/>
                </a:spcBef>
              </a:pPr>
              <a:r>
                <a:rPr lang="fr-FR" dirty="0"/>
                <a:t>1 km</a:t>
              </a:r>
            </a:p>
            <a:p>
              <a:pPr algn="ctr">
                <a:spcBef>
                  <a:spcPct val="50000"/>
                </a:spcBef>
              </a:pPr>
              <a:endParaRPr lang="fr-FR" dirty="0"/>
            </a:p>
          </p:txBody>
        </p:sp>
        <p:sp>
          <p:nvSpPr>
            <p:cNvPr id="80910" name="Line 14"/>
            <p:cNvSpPr>
              <a:spLocks noChangeShapeType="1"/>
            </p:cNvSpPr>
            <p:nvPr/>
          </p:nvSpPr>
          <p:spPr bwMode="auto">
            <a:xfrm>
              <a:off x="3651" y="4020"/>
              <a:ext cx="681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142844" y="4724400"/>
            <a:ext cx="2428892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/>
              <a:t>Janvier à Novembre 2005 :  </a:t>
            </a:r>
            <a:r>
              <a:rPr lang="fr-FR" sz="1400" dirty="0"/>
              <a:t>88 </a:t>
            </a:r>
            <a:r>
              <a:rPr lang="fr-FR" sz="1400" dirty="0" smtClean="0"/>
              <a:t>relevés journaliers des engins de pêche</a:t>
            </a:r>
            <a:endParaRPr lang="fr-FR" sz="1400" dirty="0"/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250825" y="2625725"/>
            <a:ext cx="720725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66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 smtClean="0">
                <a:solidFill>
                  <a:srgbClr val="669900"/>
                </a:solidFill>
              </a:rPr>
              <a:t>Limite du Parc</a:t>
            </a:r>
            <a:endParaRPr lang="fr-FR" sz="1400" dirty="0">
              <a:solidFill>
                <a:srgbClr val="669900"/>
              </a:solidFill>
            </a:endParaRPr>
          </a:p>
        </p:txBody>
      </p:sp>
      <p:sp>
        <p:nvSpPr>
          <p:cNvPr id="80913" name="Line 17"/>
          <p:cNvSpPr>
            <a:spLocks noChangeShapeType="1"/>
          </p:cNvSpPr>
          <p:nvPr/>
        </p:nvSpPr>
        <p:spPr bwMode="auto">
          <a:xfrm>
            <a:off x="971550" y="2924175"/>
            <a:ext cx="287338" cy="0"/>
          </a:xfrm>
          <a:prstGeom prst="line">
            <a:avLst/>
          </a:prstGeom>
          <a:noFill/>
          <a:ln w="38100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946900" y="4143381"/>
            <a:ext cx="2089150" cy="28392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fr-FR" sz="2100" dirty="0"/>
          </a:p>
          <a:p>
            <a:pPr>
              <a:spcBef>
                <a:spcPct val="50000"/>
              </a:spcBef>
            </a:pPr>
            <a:endParaRPr lang="fr-FR" sz="2100" dirty="0"/>
          </a:p>
          <a:p>
            <a:pPr>
              <a:spcBef>
                <a:spcPct val="50000"/>
              </a:spcBef>
            </a:pPr>
            <a:endParaRPr lang="fr-FR" sz="2100" dirty="0"/>
          </a:p>
          <a:p>
            <a:pPr>
              <a:spcBef>
                <a:spcPct val="50000"/>
              </a:spcBef>
            </a:pPr>
            <a:endParaRPr lang="fr-FR" sz="2100" dirty="0"/>
          </a:p>
          <a:p>
            <a:pPr>
              <a:spcBef>
                <a:spcPct val="50000"/>
              </a:spcBef>
            </a:pPr>
            <a:endParaRPr lang="fr-FR" sz="2100" dirty="0" smtClean="0"/>
          </a:p>
          <a:p>
            <a:pPr>
              <a:spcBef>
                <a:spcPct val="50000"/>
              </a:spcBef>
            </a:pPr>
            <a:endParaRPr lang="fr-FR" sz="2100" dirty="0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091363" y="4865688"/>
            <a:ext cx="1944687" cy="1803400"/>
            <a:chOff x="1927" y="754"/>
            <a:chExt cx="1225" cy="1136"/>
          </a:xfrm>
        </p:grpSpPr>
        <p:sp>
          <p:nvSpPr>
            <p:cNvPr id="80917" name="Line 21"/>
            <p:cNvSpPr>
              <a:spLocks noChangeShapeType="1"/>
            </p:cNvSpPr>
            <p:nvPr/>
          </p:nvSpPr>
          <p:spPr bwMode="auto">
            <a:xfrm>
              <a:off x="1927" y="890"/>
              <a:ext cx="2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18" name="Line 22"/>
            <p:cNvSpPr>
              <a:spLocks noChangeShapeType="1"/>
            </p:cNvSpPr>
            <p:nvPr/>
          </p:nvSpPr>
          <p:spPr bwMode="auto">
            <a:xfrm>
              <a:off x="1927" y="1117"/>
              <a:ext cx="273" cy="0"/>
            </a:xfrm>
            <a:prstGeom prst="line">
              <a:avLst/>
            </a:prstGeom>
            <a:noFill/>
            <a:ln w="38100">
              <a:solidFill>
                <a:srgbClr val="CC33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19" name="Line 23"/>
            <p:cNvSpPr>
              <a:spLocks noChangeShapeType="1"/>
            </p:cNvSpPr>
            <p:nvPr/>
          </p:nvSpPr>
          <p:spPr bwMode="auto">
            <a:xfrm>
              <a:off x="1927" y="1344"/>
              <a:ext cx="27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20" name="Line 24"/>
            <p:cNvSpPr>
              <a:spLocks noChangeShapeType="1"/>
            </p:cNvSpPr>
            <p:nvPr/>
          </p:nvSpPr>
          <p:spPr bwMode="auto">
            <a:xfrm>
              <a:off x="1927" y="1570"/>
              <a:ext cx="273" cy="0"/>
            </a:xfrm>
            <a:prstGeom prst="line">
              <a:avLst/>
            </a:prstGeom>
            <a:noFill/>
            <a:ln w="381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21" name="Line 25"/>
            <p:cNvSpPr>
              <a:spLocks noChangeShapeType="1"/>
            </p:cNvSpPr>
            <p:nvPr/>
          </p:nvSpPr>
          <p:spPr bwMode="auto">
            <a:xfrm>
              <a:off x="1927" y="1797"/>
              <a:ext cx="273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22" name="Line 26"/>
            <p:cNvSpPr>
              <a:spLocks noChangeShapeType="1"/>
            </p:cNvSpPr>
            <p:nvPr/>
          </p:nvSpPr>
          <p:spPr bwMode="auto">
            <a:xfrm>
              <a:off x="2516" y="1797"/>
              <a:ext cx="273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23" name="Line 27"/>
            <p:cNvSpPr>
              <a:spLocks noChangeShapeType="1"/>
            </p:cNvSpPr>
            <p:nvPr/>
          </p:nvSpPr>
          <p:spPr bwMode="auto">
            <a:xfrm>
              <a:off x="2517" y="890"/>
              <a:ext cx="272" cy="0"/>
            </a:xfrm>
            <a:prstGeom prst="line">
              <a:avLst/>
            </a:prstGeom>
            <a:noFill/>
            <a:ln w="381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24" name="Line 28"/>
            <p:cNvSpPr>
              <a:spLocks noChangeShapeType="1"/>
            </p:cNvSpPr>
            <p:nvPr/>
          </p:nvSpPr>
          <p:spPr bwMode="auto">
            <a:xfrm>
              <a:off x="2517" y="1117"/>
              <a:ext cx="27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25" name="Line 29"/>
            <p:cNvSpPr>
              <a:spLocks noChangeShapeType="1"/>
            </p:cNvSpPr>
            <p:nvPr/>
          </p:nvSpPr>
          <p:spPr bwMode="auto">
            <a:xfrm>
              <a:off x="2517" y="1344"/>
              <a:ext cx="272" cy="0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26" name="Line 30"/>
            <p:cNvSpPr>
              <a:spLocks noChangeShapeType="1"/>
            </p:cNvSpPr>
            <p:nvPr/>
          </p:nvSpPr>
          <p:spPr bwMode="auto">
            <a:xfrm>
              <a:off x="2517" y="1570"/>
              <a:ext cx="273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0927" name="Text Box 31"/>
            <p:cNvSpPr txBox="1">
              <a:spLocks noChangeArrowheads="1"/>
            </p:cNvSpPr>
            <p:nvPr/>
          </p:nvSpPr>
          <p:spPr bwMode="auto">
            <a:xfrm>
              <a:off x="2200" y="754"/>
              <a:ext cx="317" cy="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/>
                <a:t>Fx</a:t>
              </a:r>
            </a:p>
            <a:p>
              <a:pPr>
                <a:spcBef>
                  <a:spcPct val="50000"/>
                </a:spcBef>
              </a:pPr>
              <a:r>
                <a:rPr lang="fr-FR" sz="1600"/>
                <a:t>F2</a:t>
              </a:r>
            </a:p>
            <a:p>
              <a:pPr>
                <a:spcBef>
                  <a:spcPct val="50000"/>
                </a:spcBef>
              </a:pPr>
              <a:r>
                <a:rPr lang="fr-FR" sz="1600"/>
                <a:t>F3</a:t>
              </a:r>
            </a:p>
            <a:p>
              <a:pPr>
                <a:spcBef>
                  <a:spcPct val="50000"/>
                </a:spcBef>
              </a:pPr>
              <a:r>
                <a:rPr lang="fr-FR" sz="1600"/>
                <a:t>F7</a:t>
              </a:r>
            </a:p>
            <a:p>
              <a:pPr>
                <a:spcBef>
                  <a:spcPct val="50000"/>
                </a:spcBef>
              </a:pPr>
              <a:r>
                <a:rPr lang="fr-FR" sz="1600"/>
                <a:t>F9</a:t>
              </a:r>
            </a:p>
          </p:txBody>
        </p:sp>
        <p:sp>
          <p:nvSpPr>
            <p:cNvPr id="80928" name="Text Box 32"/>
            <p:cNvSpPr txBox="1">
              <a:spLocks noChangeArrowheads="1"/>
            </p:cNvSpPr>
            <p:nvPr/>
          </p:nvSpPr>
          <p:spPr bwMode="auto">
            <a:xfrm>
              <a:off x="2790" y="754"/>
              <a:ext cx="362" cy="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/>
                <a:t>F15</a:t>
              </a:r>
            </a:p>
            <a:p>
              <a:pPr>
                <a:spcBef>
                  <a:spcPct val="50000"/>
                </a:spcBef>
              </a:pPr>
              <a:r>
                <a:rPr lang="fr-FR" sz="1600" dirty="0"/>
                <a:t>F16</a:t>
              </a:r>
            </a:p>
            <a:p>
              <a:pPr>
                <a:spcBef>
                  <a:spcPct val="50000"/>
                </a:spcBef>
              </a:pPr>
              <a:r>
                <a:rPr lang="fr-FR" sz="1600" dirty="0"/>
                <a:t>F18</a:t>
              </a:r>
            </a:p>
            <a:p>
              <a:pPr>
                <a:spcBef>
                  <a:spcPct val="50000"/>
                </a:spcBef>
              </a:pPr>
              <a:r>
                <a:rPr lang="fr-FR" sz="1600" dirty="0"/>
                <a:t>F19</a:t>
              </a:r>
            </a:p>
            <a:p>
              <a:pPr>
                <a:spcBef>
                  <a:spcPct val="50000"/>
                </a:spcBef>
              </a:pPr>
              <a:r>
                <a:rPr lang="fr-FR" sz="1600" dirty="0"/>
                <a:t>F21</a:t>
              </a:r>
            </a:p>
          </p:txBody>
        </p:sp>
      </p:grpSp>
      <p:sp>
        <p:nvSpPr>
          <p:cNvPr id="80929" name="Text Box 33"/>
          <p:cNvSpPr txBox="1">
            <a:spLocks noChangeArrowheads="1"/>
          </p:cNvSpPr>
          <p:nvPr/>
        </p:nvSpPr>
        <p:spPr bwMode="auto">
          <a:xfrm>
            <a:off x="7019925" y="4143380"/>
            <a:ext cx="2124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 smtClean="0"/>
              <a:t>Chaque trait = un filet. Chaque couleur = un pêcheur </a:t>
            </a:r>
            <a:endParaRPr lang="fr-FR" sz="1400" dirty="0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57158" y="115888"/>
            <a:ext cx="8358245" cy="8925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dirty="0" err="1" smtClean="0">
                <a:solidFill>
                  <a:srgbClr val="0000FF"/>
                </a:solidFill>
              </a:rPr>
              <a:t>Parc</a:t>
            </a:r>
            <a:r>
              <a:rPr lang="en-GB" sz="2400" dirty="0" smtClean="0">
                <a:solidFill>
                  <a:srgbClr val="0000FF"/>
                </a:solidFill>
              </a:rPr>
              <a:t> national de Port-</a:t>
            </a:r>
            <a:r>
              <a:rPr lang="en-GB" sz="2400" dirty="0" err="1" smtClean="0">
                <a:solidFill>
                  <a:srgbClr val="0000FF"/>
                </a:solidFill>
              </a:rPr>
              <a:t>Cros</a:t>
            </a:r>
            <a:r>
              <a:rPr lang="en-GB" sz="2400" dirty="0" smtClean="0">
                <a:solidFill>
                  <a:srgbClr val="0000FF"/>
                </a:solidFill>
              </a:rPr>
              <a:t> : la </a:t>
            </a:r>
            <a:r>
              <a:rPr lang="en-GB" sz="2400" dirty="0" err="1" smtClean="0">
                <a:solidFill>
                  <a:srgbClr val="0000FF"/>
                </a:solidFill>
              </a:rPr>
              <a:t>pêche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  <a:r>
              <a:rPr lang="en-GB" sz="2400" dirty="0" err="1" smtClean="0">
                <a:solidFill>
                  <a:srgbClr val="0000FF"/>
                </a:solidFill>
              </a:rPr>
              <a:t>artisanale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  <a:r>
              <a:rPr lang="en-GB" sz="2400" dirty="0" err="1" smtClean="0">
                <a:solidFill>
                  <a:srgbClr val="0000FF"/>
                </a:solidFill>
              </a:rPr>
              <a:t>autorisée</a:t>
            </a:r>
            <a:r>
              <a:rPr lang="en-GB" sz="2400" dirty="0" smtClean="0">
                <a:solidFill>
                  <a:srgbClr val="0000FF"/>
                </a:solidFill>
              </a:rPr>
              <a:t> ! Carte de </a:t>
            </a:r>
            <a:r>
              <a:rPr lang="en-GB" sz="2400" dirty="0" err="1" smtClean="0">
                <a:solidFill>
                  <a:srgbClr val="0000FF"/>
                </a:solidFill>
              </a:rPr>
              <a:t>l’effort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  <a:r>
              <a:rPr lang="en-GB" sz="2800" dirty="0" smtClean="0">
                <a:solidFill>
                  <a:srgbClr val="0000FF"/>
                </a:solidFill>
              </a:rPr>
              <a:t>de </a:t>
            </a:r>
            <a:r>
              <a:rPr lang="en-GB" sz="2800" dirty="0" err="1" smtClean="0">
                <a:solidFill>
                  <a:srgbClr val="0000FF"/>
                </a:solidFill>
              </a:rPr>
              <a:t>pêche</a:t>
            </a:r>
            <a:endParaRPr lang="en-GB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3E18F-07D5-4417-BD6E-A873E8A060F7}" type="slidenum">
              <a:rPr lang="fr-FR"/>
              <a:pPr/>
              <a:t>15</a:t>
            </a:fld>
            <a:endParaRPr lang="fr-FR"/>
          </a:p>
        </p:txBody>
      </p:sp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1676400" y="457200"/>
            <a:ext cx="1981200" cy="548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1371600" y="62325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Zone surexploitée</a:t>
            </a:r>
          </a:p>
        </p:txBody>
      </p:sp>
      <p:pic>
        <p:nvPicPr>
          <p:cNvPr id="163844" name="Picture 4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143000"/>
            <a:ext cx="609600" cy="344488"/>
          </a:xfrm>
          <a:prstGeom prst="rect">
            <a:avLst/>
          </a:prstGeom>
          <a:noFill/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228600" y="187325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Un seul sexe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228600" y="11572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Immatures</a:t>
            </a:r>
          </a:p>
        </p:txBody>
      </p:sp>
      <p:pic>
        <p:nvPicPr>
          <p:cNvPr id="163847" name="Picture 7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60563"/>
            <a:ext cx="762000" cy="431800"/>
          </a:xfrm>
          <a:prstGeom prst="rect">
            <a:avLst/>
          </a:prstGeom>
          <a:noFill/>
        </p:spPr>
      </p:pic>
      <p:pic>
        <p:nvPicPr>
          <p:cNvPr id="163848" name="Picture 8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911600"/>
            <a:ext cx="762000" cy="431800"/>
          </a:xfrm>
          <a:prstGeom prst="rect">
            <a:avLst/>
          </a:prstGeom>
          <a:noFill/>
        </p:spPr>
      </p:pic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228600" y="3886200"/>
            <a:ext cx="1143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Faible produc-tion d'œufs par de petites femelles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43371" y="428604"/>
            <a:ext cx="4384125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Les </a:t>
            </a:r>
            <a:r>
              <a:rPr lang="fr-FR" sz="48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AMPs</a:t>
            </a:r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: des espaces de gestion – bien au-delà de leurs </a:t>
            </a:r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limites ! </a:t>
            </a:r>
          </a:p>
          <a:p>
            <a:pPr algn="ctr"/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 théorie</a:t>
            </a:r>
            <a:endParaRPr lang="fr-FR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6FCD-3164-4CD9-B0BA-07918D1F6FEA}" type="slidenum">
              <a:rPr lang="fr-FR"/>
              <a:pPr/>
              <a:t>16</a:t>
            </a:fld>
            <a:endParaRPr lang="fr-FR"/>
          </a:p>
        </p:txBody>
      </p:sp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1676400" y="457200"/>
            <a:ext cx="1981200" cy="548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1371600" y="62325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Zone surexploitée</a:t>
            </a:r>
          </a:p>
        </p:txBody>
      </p:sp>
      <p:pic>
        <p:nvPicPr>
          <p:cNvPr id="164868" name="Picture 4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143000"/>
            <a:ext cx="609600" cy="344488"/>
          </a:xfrm>
          <a:prstGeom prst="rect">
            <a:avLst/>
          </a:prstGeom>
          <a:noFill/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228600" y="187325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Un seul sexe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228600" y="11572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Immatures</a:t>
            </a:r>
          </a:p>
        </p:txBody>
      </p:sp>
      <p:pic>
        <p:nvPicPr>
          <p:cNvPr id="164871" name="Picture 7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60563"/>
            <a:ext cx="762000" cy="431800"/>
          </a:xfrm>
          <a:prstGeom prst="rect">
            <a:avLst/>
          </a:prstGeom>
          <a:noFill/>
        </p:spPr>
      </p:pic>
      <p:pic>
        <p:nvPicPr>
          <p:cNvPr id="164872" name="Picture 8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911600"/>
            <a:ext cx="762000" cy="431800"/>
          </a:xfrm>
          <a:prstGeom prst="rect">
            <a:avLst/>
          </a:prstGeom>
          <a:noFill/>
        </p:spPr>
      </p:pic>
      <p:sp>
        <p:nvSpPr>
          <p:cNvPr id="164873" name="Text Box 9"/>
          <p:cNvSpPr txBox="1">
            <a:spLocks noChangeArrowheads="1"/>
          </p:cNvSpPr>
          <p:nvPr/>
        </p:nvSpPr>
        <p:spPr bwMode="auto">
          <a:xfrm>
            <a:off x="228600" y="3886200"/>
            <a:ext cx="1143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Faible produc-tion d'œufs par de petites femelles</a:t>
            </a:r>
          </a:p>
        </p:txBody>
      </p:sp>
      <p:sp>
        <p:nvSpPr>
          <p:cNvPr id="164874" name="Rectangle 10"/>
          <p:cNvSpPr>
            <a:spLocks noChangeArrowheads="1"/>
          </p:cNvSpPr>
          <p:nvPr/>
        </p:nvSpPr>
        <p:spPr bwMode="auto">
          <a:xfrm>
            <a:off x="5791200" y="457200"/>
            <a:ext cx="1828800" cy="548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7696200" y="685800"/>
            <a:ext cx="1143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Adultes des deux sexes</a:t>
            </a:r>
          </a:p>
        </p:txBody>
      </p:sp>
      <p:pic>
        <p:nvPicPr>
          <p:cNvPr id="164876" name="Picture 12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609600"/>
            <a:ext cx="1295400" cy="733425"/>
          </a:xfrm>
          <a:prstGeom prst="rect">
            <a:avLst/>
          </a:prstGeom>
          <a:noFill/>
        </p:spPr>
      </p:pic>
      <p:pic>
        <p:nvPicPr>
          <p:cNvPr id="164877" name="Picture 13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371600"/>
            <a:ext cx="1600200" cy="906463"/>
          </a:xfrm>
          <a:prstGeom prst="rect">
            <a:avLst/>
          </a:prstGeom>
          <a:noFill/>
        </p:spPr>
      </p:pic>
      <p:sp>
        <p:nvSpPr>
          <p:cNvPr id="164878" name="Text Box 14"/>
          <p:cNvSpPr txBox="1">
            <a:spLocks noChangeArrowheads="1"/>
          </p:cNvSpPr>
          <p:nvPr/>
        </p:nvSpPr>
        <p:spPr bwMode="auto">
          <a:xfrm>
            <a:off x="6000760" y="2362200"/>
            <a:ext cx="1476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fr-FR" sz="2400" dirty="0" smtClean="0">
                <a:solidFill>
                  <a:srgbClr val="FF3300"/>
                </a:solidFill>
              </a:rPr>
              <a:t>Ponte</a:t>
            </a:r>
            <a:endParaRPr lang="fr-FR" sz="2400" dirty="0">
              <a:solidFill>
                <a:srgbClr val="FF3300"/>
              </a:solidFill>
            </a:endParaRPr>
          </a:p>
        </p:txBody>
      </p:sp>
      <p:pic>
        <p:nvPicPr>
          <p:cNvPr id="164879" name="Picture 15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732338"/>
            <a:ext cx="1600200" cy="906462"/>
          </a:xfrm>
          <a:prstGeom prst="rect">
            <a:avLst/>
          </a:prstGeom>
          <a:noFill/>
        </p:spPr>
      </p:pic>
      <p:sp>
        <p:nvSpPr>
          <p:cNvPr id="164880" name="Text Box 16"/>
          <p:cNvSpPr txBox="1">
            <a:spLocks noChangeArrowheads="1"/>
          </p:cNvSpPr>
          <p:nvPr/>
        </p:nvSpPr>
        <p:spPr bwMode="auto">
          <a:xfrm>
            <a:off x="7696200" y="3929063"/>
            <a:ext cx="12954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Forte produc-tion d'œufs par de vieilles femelles</a:t>
            </a:r>
          </a:p>
        </p:txBody>
      </p:sp>
      <p:sp>
        <p:nvSpPr>
          <p:cNvPr id="164881" name="Text Box 17"/>
          <p:cNvSpPr txBox="1">
            <a:spLocks noChangeArrowheads="1"/>
          </p:cNvSpPr>
          <p:nvPr/>
        </p:nvSpPr>
        <p:spPr bwMode="auto">
          <a:xfrm>
            <a:off x="5486400" y="6172200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Aire Marine Protégée</a:t>
            </a:r>
          </a:p>
        </p:txBody>
      </p:sp>
      <p:sp>
        <p:nvSpPr>
          <p:cNvPr id="164882" name="Text Box 18"/>
          <p:cNvSpPr txBox="1">
            <a:spLocks noChangeArrowheads="1"/>
          </p:cNvSpPr>
          <p:nvPr/>
        </p:nvSpPr>
        <p:spPr bwMode="auto">
          <a:xfrm>
            <a:off x="7696200" y="266700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Démogra-phie équilibrée</a:t>
            </a:r>
          </a:p>
        </p:txBody>
      </p:sp>
      <p:pic>
        <p:nvPicPr>
          <p:cNvPr id="164883" name="Picture 19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895600"/>
            <a:ext cx="609600" cy="344488"/>
          </a:xfrm>
          <a:prstGeom prst="rect">
            <a:avLst/>
          </a:prstGeom>
          <a:noFill/>
        </p:spPr>
      </p:pic>
      <p:pic>
        <p:nvPicPr>
          <p:cNvPr id="164884" name="Picture 20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048000"/>
            <a:ext cx="914400" cy="517525"/>
          </a:xfrm>
          <a:prstGeom prst="rect">
            <a:avLst/>
          </a:prstGeom>
          <a:noFill/>
        </p:spPr>
      </p:pic>
      <p:pic>
        <p:nvPicPr>
          <p:cNvPr id="164885" name="Picture 21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505200"/>
            <a:ext cx="1295400" cy="733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4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5" grpId="0" autoUpdateAnimBg="0"/>
      <p:bldP spid="164878" grpId="0" autoUpdateAnimBg="0"/>
      <p:bldP spid="164880" grpId="0" autoUpdateAnimBg="0"/>
      <p:bldP spid="16488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1C38-0EF5-484D-9C24-D44EF311EEFD}" type="slidenum">
              <a:rPr lang="fr-FR"/>
              <a:pPr/>
              <a:t>17</a:t>
            </a:fld>
            <a:endParaRPr lang="fr-FR"/>
          </a:p>
        </p:txBody>
      </p:sp>
      <p:pic>
        <p:nvPicPr>
          <p:cNvPr id="220162" name="Picture 2" descr="Epinephelus marginatus (Port-Cros, Mille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1214422"/>
            <a:ext cx="4597400" cy="5486400"/>
          </a:xfrm>
          <a:prstGeom prst="rect">
            <a:avLst/>
          </a:prstGeom>
          <a:noFill/>
        </p:spPr>
      </p:pic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107950" y="44450"/>
            <a:ext cx="889320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600" dirty="0">
                <a:solidFill>
                  <a:srgbClr val="3366FF"/>
                </a:solidFill>
              </a:rPr>
              <a:t>Les effectifs du mérou </a:t>
            </a:r>
            <a:r>
              <a:rPr lang="fr-FR" sz="2600" i="1" dirty="0" err="1">
                <a:solidFill>
                  <a:srgbClr val="3366FF"/>
                </a:solidFill>
              </a:rPr>
              <a:t>Epinephelus</a:t>
            </a:r>
            <a:r>
              <a:rPr lang="fr-FR" sz="2600" i="1" dirty="0">
                <a:solidFill>
                  <a:srgbClr val="3366FF"/>
                </a:solidFill>
              </a:rPr>
              <a:t> </a:t>
            </a:r>
            <a:r>
              <a:rPr lang="fr-FR" sz="2600" i="1" dirty="0" err="1">
                <a:solidFill>
                  <a:srgbClr val="3366FF"/>
                </a:solidFill>
              </a:rPr>
              <a:t>marginatus</a:t>
            </a:r>
            <a:r>
              <a:rPr lang="fr-FR" sz="2600" dirty="0">
                <a:solidFill>
                  <a:srgbClr val="3366FF"/>
                </a:solidFill>
              </a:rPr>
              <a:t> à Port-Cros (création : 1963)</a:t>
            </a:r>
            <a:endParaRPr lang="en-GB" sz="2600" i="1" dirty="0">
              <a:solidFill>
                <a:srgbClr val="3366FF"/>
              </a:solidFill>
            </a:endParaRPr>
          </a:p>
        </p:txBody>
      </p:sp>
      <p:graphicFrame>
        <p:nvGraphicFramePr>
          <p:cNvPr id="220219" name="Group 59"/>
          <p:cNvGraphicFramePr>
            <a:graphicFrameLocks noGrp="1"/>
          </p:cNvGraphicFramePr>
          <p:nvPr/>
        </p:nvGraphicFramePr>
        <p:xfrm>
          <a:off x="4800600" y="737262"/>
          <a:ext cx="4191000" cy="4306253"/>
        </p:xfrm>
        <a:graphic>
          <a:graphicData uri="http://schemas.openxmlformats.org/drawingml/2006/table">
            <a:tbl>
              <a:tblPr/>
              <a:tblGrid>
                <a:gridCol w="2095500"/>
                <a:gridCol w="20955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Années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Nombre d' individus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1973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15-18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1983-87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25-28 *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1988-89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29-34 *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1993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1996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1999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299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2002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410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0193" name="Text Box 33"/>
          <p:cNvSpPr txBox="1">
            <a:spLocks noChangeArrowheads="1"/>
          </p:cNvSpPr>
          <p:nvPr/>
        </p:nvSpPr>
        <p:spPr bwMode="auto">
          <a:xfrm>
            <a:off x="4787900" y="5120358"/>
            <a:ext cx="41418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400" dirty="0"/>
              <a:t>* Recensement partiel : l'îlot de la  </a:t>
            </a:r>
            <a:r>
              <a:rPr lang="fr-FR" sz="1400" dirty="0" err="1"/>
              <a:t>Gabinière</a:t>
            </a:r>
            <a:r>
              <a:rPr lang="fr-FR" sz="1400" dirty="0"/>
              <a:t> </a:t>
            </a:r>
            <a:r>
              <a:rPr lang="fr-FR" sz="1400" dirty="0" smtClean="0"/>
              <a:t>seulement</a:t>
            </a:r>
            <a:endParaRPr lang="fr-FR" sz="1400" dirty="0"/>
          </a:p>
        </p:txBody>
      </p:sp>
      <p:sp>
        <p:nvSpPr>
          <p:cNvPr id="220202" name="Text Box 42"/>
          <p:cNvSpPr txBox="1">
            <a:spLocks noChangeArrowheads="1"/>
          </p:cNvSpPr>
          <p:nvPr/>
        </p:nvSpPr>
        <p:spPr bwMode="auto">
          <a:xfrm>
            <a:off x="4859338" y="5762170"/>
            <a:ext cx="3998942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D'après Chauvet </a:t>
            </a:r>
            <a:r>
              <a:rPr lang="fr-FR" sz="1400" i="1" dirty="0"/>
              <a:t>et al. </a:t>
            </a:r>
            <a:r>
              <a:rPr lang="fr-FR" sz="1400" dirty="0"/>
              <a:t>(1991), </a:t>
            </a:r>
            <a:r>
              <a:rPr lang="fr-FR" sz="1400" dirty="0" err="1" smtClean="0"/>
              <a:t>Harmelin</a:t>
            </a:r>
            <a:r>
              <a:rPr lang="fr-FR" sz="1400" dirty="0" smtClean="0"/>
              <a:t> </a:t>
            </a:r>
            <a:r>
              <a:rPr lang="fr-FR" sz="1400" dirty="0"/>
              <a:t>(1999), </a:t>
            </a:r>
            <a:r>
              <a:rPr lang="fr-FR" sz="1400" dirty="0" err="1"/>
              <a:t>Harmelin</a:t>
            </a:r>
            <a:r>
              <a:rPr lang="fr-FR" sz="1400" dirty="0"/>
              <a:t> et Robert (2001), </a:t>
            </a:r>
            <a:r>
              <a:rPr lang="fr-FR" sz="1400" dirty="0" err="1"/>
              <a:t>Harmelin</a:t>
            </a:r>
            <a:r>
              <a:rPr lang="fr-FR" sz="1400" dirty="0"/>
              <a:t> </a:t>
            </a:r>
            <a:r>
              <a:rPr lang="fr-FR" sz="1400" i="1" dirty="0"/>
              <a:t>et al. </a:t>
            </a:r>
            <a:r>
              <a:rPr lang="fr-FR" sz="1400" dirty="0"/>
              <a:t>(2003</a:t>
            </a:r>
            <a:r>
              <a:rPr lang="fr-FR" sz="1400" dirty="0" smtClean="0"/>
              <a:t>), </a:t>
            </a:r>
            <a:r>
              <a:rPr lang="fr-FR" sz="1400" dirty="0" err="1" smtClean="0"/>
              <a:t>Cadiou</a:t>
            </a:r>
            <a:r>
              <a:rPr lang="fr-FR" sz="1400" dirty="0" smtClean="0"/>
              <a:t> </a:t>
            </a:r>
            <a:r>
              <a:rPr lang="fr-FR" sz="1400" i="1" dirty="0" smtClean="0"/>
              <a:t>et al</a:t>
            </a:r>
            <a:r>
              <a:rPr lang="fr-FR" sz="1400" dirty="0" smtClean="0"/>
              <a:t>. (2008)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9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934B-74CA-4E43-B069-F8B8E1FA157E}" type="slidenum">
              <a:rPr lang="fr-FR"/>
              <a:pPr/>
              <a:t>18</a:t>
            </a:fld>
            <a:endParaRPr lang="fr-FR"/>
          </a:p>
        </p:txBody>
      </p:sp>
      <p:sp>
        <p:nvSpPr>
          <p:cNvPr id="419844" name="Text Box 4"/>
          <p:cNvSpPr txBox="1">
            <a:spLocks noChangeArrowheads="1"/>
          </p:cNvSpPr>
          <p:nvPr/>
        </p:nvSpPr>
        <p:spPr bwMode="auto">
          <a:xfrm>
            <a:off x="684213" y="476250"/>
            <a:ext cx="7775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>
                <a:solidFill>
                  <a:srgbClr val="0066FF"/>
                </a:solidFill>
              </a:rPr>
              <a:t>"</a:t>
            </a:r>
            <a:r>
              <a:rPr lang="fr-FR" sz="2800" i="1" dirty="0" err="1">
                <a:solidFill>
                  <a:srgbClr val="0066FF"/>
                </a:solidFill>
              </a:rPr>
              <a:t>Maternal</a:t>
            </a:r>
            <a:r>
              <a:rPr lang="fr-FR" sz="2800" i="1" dirty="0">
                <a:solidFill>
                  <a:srgbClr val="0066FF"/>
                </a:solidFill>
              </a:rPr>
              <a:t> </a:t>
            </a:r>
            <a:r>
              <a:rPr lang="fr-FR" sz="2800" i="1" dirty="0" err="1">
                <a:solidFill>
                  <a:srgbClr val="0066FF"/>
                </a:solidFill>
              </a:rPr>
              <a:t>effect</a:t>
            </a:r>
            <a:r>
              <a:rPr lang="fr-FR" sz="2800" dirty="0">
                <a:solidFill>
                  <a:srgbClr val="0066FF"/>
                </a:solidFill>
              </a:rPr>
              <a:t>" chez les Téléostéens</a:t>
            </a:r>
          </a:p>
        </p:txBody>
      </p:sp>
      <p:sp>
        <p:nvSpPr>
          <p:cNvPr id="419845" name="Text Box 5"/>
          <p:cNvSpPr txBox="1">
            <a:spLocks noChangeArrowheads="1"/>
          </p:cNvSpPr>
          <p:nvPr/>
        </p:nvSpPr>
        <p:spPr bwMode="auto">
          <a:xfrm>
            <a:off x="1116013" y="1125538"/>
            <a:ext cx="7632700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Avec l'âge :</a:t>
            </a:r>
          </a:p>
          <a:p>
            <a:pPr>
              <a:spcBef>
                <a:spcPct val="50000"/>
              </a:spcBef>
            </a:pPr>
            <a:r>
              <a:rPr lang="fr-FR" sz="2400"/>
              <a:t>Augmentation du nombre d'œufs pondus</a:t>
            </a:r>
          </a:p>
          <a:p>
            <a:pPr>
              <a:spcBef>
                <a:spcPct val="50000"/>
              </a:spcBef>
            </a:pPr>
            <a:r>
              <a:rPr lang="fr-FR" sz="2400"/>
              <a:t>Augmentation de la taille des œufs</a:t>
            </a:r>
          </a:p>
          <a:p>
            <a:pPr>
              <a:spcBef>
                <a:spcPct val="50000"/>
              </a:spcBef>
            </a:pPr>
            <a:r>
              <a:rPr lang="fr-FR" sz="2400"/>
              <a:t>Augmentation de la viabilité des larves</a:t>
            </a:r>
          </a:p>
          <a:p>
            <a:pPr>
              <a:spcBef>
                <a:spcPct val="50000"/>
              </a:spcBef>
            </a:pPr>
            <a:r>
              <a:rPr lang="fr-FR" sz="2400"/>
              <a:t>Allongement de la période de reproduction</a:t>
            </a:r>
          </a:p>
          <a:p>
            <a:pPr>
              <a:spcBef>
                <a:spcPct val="50000"/>
              </a:spcBef>
            </a:pPr>
            <a:r>
              <a:rPr lang="fr-FR" sz="2400"/>
              <a:t>		(</a:t>
            </a:r>
            <a:r>
              <a:rPr lang="fr-FR" sz="2000"/>
              <a:t>Solemdal, 1996. </a:t>
            </a:r>
            <a:r>
              <a:rPr lang="en-GB" sz="2000" i="1"/>
              <a:t>International symposium on 		flatfish ecology, </a:t>
            </a:r>
            <a:r>
              <a:rPr lang="en-GB" sz="2000"/>
              <a:t>Texel, Pays Bas : 1-39</a:t>
            </a:r>
            <a:r>
              <a:rPr lang="fr-FR" sz="2400"/>
              <a:t>)</a:t>
            </a:r>
          </a:p>
        </p:txBody>
      </p:sp>
      <p:sp>
        <p:nvSpPr>
          <p:cNvPr id="419846" name="Text Box 6"/>
          <p:cNvSpPr txBox="1">
            <a:spLocks noChangeArrowheads="1"/>
          </p:cNvSpPr>
          <p:nvPr/>
        </p:nvSpPr>
        <p:spPr bwMode="auto">
          <a:xfrm>
            <a:off x="323850" y="5157788"/>
            <a:ext cx="84963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Par exemple : une femelle de Lutjan (</a:t>
            </a:r>
            <a:r>
              <a:rPr lang="fr-FR" sz="2400" i="1"/>
              <a:t>Lutjanus</a:t>
            </a:r>
            <a:r>
              <a:rPr lang="fr-FR" sz="2400"/>
              <a:t>) de 61 cm produit </a:t>
            </a:r>
            <a:r>
              <a:rPr lang="fr-FR" sz="2400">
                <a:solidFill>
                  <a:srgbClr val="FF3300"/>
                </a:solidFill>
              </a:rPr>
              <a:t>212</a:t>
            </a:r>
            <a:r>
              <a:rPr lang="fr-FR" sz="2400"/>
              <a:t> fois plus d'œufs qu'une femelle de 42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5" grpId="0"/>
      <p:bldP spid="4198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A9BA-8CE1-47D6-A438-E5B41B63EE5D}" type="slidenum">
              <a:rPr lang="fr-FR"/>
              <a:pPr/>
              <a:t>19</a:t>
            </a:fld>
            <a:endParaRPr lang="fr-FR"/>
          </a:p>
        </p:txBody>
      </p:sp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676400" y="457200"/>
            <a:ext cx="1981200" cy="548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1371600" y="62325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Zone surexploitée</a:t>
            </a:r>
          </a:p>
        </p:txBody>
      </p:sp>
      <p:pic>
        <p:nvPicPr>
          <p:cNvPr id="165892" name="Picture 4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143000"/>
            <a:ext cx="609600" cy="344488"/>
          </a:xfrm>
          <a:prstGeom prst="rect">
            <a:avLst/>
          </a:prstGeom>
          <a:noFill/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228600" y="187325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Un seul sexe</a:t>
            </a: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228600" y="11572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Immatures</a:t>
            </a:r>
          </a:p>
        </p:txBody>
      </p:sp>
      <p:pic>
        <p:nvPicPr>
          <p:cNvPr id="165895" name="Picture 7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60563"/>
            <a:ext cx="762000" cy="431800"/>
          </a:xfrm>
          <a:prstGeom prst="rect">
            <a:avLst/>
          </a:prstGeom>
          <a:noFill/>
        </p:spPr>
      </p:pic>
      <p:pic>
        <p:nvPicPr>
          <p:cNvPr id="165896" name="Picture 8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911600"/>
            <a:ext cx="762000" cy="431800"/>
          </a:xfrm>
          <a:prstGeom prst="rect">
            <a:avLst/>
          </a:prstGeom>
          <a:noFill/>
        </p:spPr>
      </p:pic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228600" y="3886200"/>
            <a:ext cx="1143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Faible produc-tion d'œufs par de petites femelles</a:t>
            </a:r>
          </a:p>
        </p:txBody>
      </p:sp>
      <p:sp>
        <p:nvSpPr>
          <p:cNvPr id="165898" name="Rectangle 10"/>
          <p:cNvSpPr>
            <a:spLocks noChangeArrowheads="1"/>
          </p:cNvSpPr>
          <p:nvPr/>
        </p:nvSpPr>
        <p:spPr bwMode="auto">
          <a:xfrm>
            <a:off x="5791200" y="457200"/>
            <a:ext cx="1828800" cy="548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5899" name="Text Box 11"/>
          <p:cNvSpPr txBox="1">
            <a:spLocks noChangeArrowheads="1"/>
          </p:cNvSpPr>
          <p:nvPr/>
        </p:nvSpPr>
        <p:spPr bwMode="auto">
          <a:xfrm>
            <a:off x="7696200" y="685800"/>
            <a:ext cx="1143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Adultes des deux sexes</a:t>
            </a:r>
          </a:p>
        </p:txBody>
      </p:sp>
      <p:pic>
        <p:nvPicPr>
          <p:cNvPr id="165900" name="Picture 12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609600"/>
            <a:ext cx="1295400" cy="733425"/>
          </a:xfrm>
          <a:prstGeom prst="rect">
            <a:avLst/>
          </a:prstGeom>
          <a:noFill/>
        </p:spPr>
      </p:pic>
      <p:pic>
        <p:nvPicPr>
          <p:cNvPr id="165901" name="Picture 13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371600"/>
            <a:ext cx="1600200" cy="906463"/>
          </a:xfrm>
          <a:prstGeom prst="rect">
            <a:avLst/>
          </a:prstGeom>
          <a:noFill/>
        </p:spPr>
      </p:pic>
      <p:sp>
        <p:nvSpPr>
          <p:cNvPr id="165902" name="Text Box 14"/>
          <p:cNvSpPr txBox="1">
            <a:spLocks noChangeArrowheads="1"/>
          </p:cNvSpPr>
          <p:nvPr/>
        </p:nvSpPr>
        <p:spPr bwMode="auto">
          <a:xfrm>
            <a:off x="6072198" y="236220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fr-FR" sz="2400" dirty="0" smtClean="0">
                <a:solidFill>
                  <a:srgbClr val="FF3300"/>
                </a:solidFill>
              </a:rPr>
              <a:t>Ponte</a:t>
            </a:r>
            <a:endParaRPr lang="fr-FR" sz="2400" dirty="0">
              <a:solidFill>
                <a:srgbClr val="FF3300"/>
              </a:solidFill>
            </a:endParaRPr>
          </a:p>
        </p:txBody>
      </p:sp>
      <p:pic>
        <p:nvPicPr>
          <p:cNvPr id="165903" name="Picture 15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732338"/>
            <a:ext cx="1600200" cy="906462"/>
          </a:xfrm>
          <a:prstGeom prst="rect">
            <a:avLst/>
          </a:prstGeom>
          <a:noFill/>
        </p:spPr>
      </p:pic>
      <p:sp>
        <p:nvSpPr>
          <p:cNvPr id="165904" name="Text Box 16"/>
          <p:cNvSpPr txBox="1">
            <a:spLocks noChangeArrowheads="1"/>
          </p:cNvSpPr>
          <p:nvPr/>
        </p:nvSpPr>
        <p:spPr bwMode="auto">
          <a:xfrm>
            <a:off x="7696200" y="3929063"/>
            <a:ext cx="12954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Forte produc-tion d'œufs par de vieilles femelles</a:t>
            </a:r>
          </a:p>
        </p:txBody>
      </p:sp>
      <p:sp>
        <p:nvSpPr>
          <p:cNvPr id="165905" name="Text Box 17"/>
          <p:cNvSpPr txBox="1">
            <a:spLocks noChangeArrowheads="1"/>
          </p:cNvSpPr>
          <p:nvPr/>
        </p:nvSpPr>
        <p:spPr bwMode="auto">
          <a:xfrm>
            <a:off x="5486400" y="6172200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Aire Marine Protégée</a:t>
            </a:r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3810000" y="457200"/>
            <a:ext cx="1828800" cy="525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5907" name="Text Box 19"/>
          <p:cNvSpPr txBox="1">
            <a:spLocks noChangeArrowheads="1"/>
          </p:cNvSpPr>
          <p:nvPr/>
        </p:nvSpPr>
        <p:spPr bwMode="auto">
          <a:xfrm>
            <a:off x="3962400" y="58674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Zone péri-phérique</a:t>
            </a:r>
          </a:p>
        </p:txBody>
      </p:sp>
      <p:sp>
        <p:nvSpPr>
          <p:cNvPr id="165908" name="Line 20"/>
          <p:cNvSpPr>
            <a:spLocks noChangeShapeType="1"/>
          </p:cNvSpPr>
          <p:nvPr/>
        </p:nvSpPr>
        <p:spPr bwMode="auto">
          <a:xfrm flipH="1">
            <a:off x="3200400" y="9144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5909" name="Line 21"/>
          <p:cNvSpPr>
            <a:spLocks noChangeShapeType="1"/>
          </p:cNvSpPr>
          <p:nvPr/>
        </p:nvSpPr>
        <p:spPr bwMode="auto">
          <a:xfrm flipH="1">
            <a:off x="5181600" y="1600200"/>
            <a:ext cx="685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5910" name="Text Box 22"/>
          <p:cNvSpPr txBox="1">
            <a:spLocks noChangeArrowheads="1"/>
          </p:cNvSpPr>
          <p:nvPr/>
        </p:nvSpPr>
        <p:spPr bwMode="auto">
          <a:xfrm>
            <a:off x="4114800" y="1066800"/>
            <a:ext cx="106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Œufs, larves</a:t>
            </a:r>
          </a:p>
        </p:txBody>
      </p:sp>
      <p:sp>
        <p:nvSpPr>
          <p:cNvPr id="165911" name="Line 23"/>
          <p:cNvSpPr>
            <a:spLocks noChangeShapeType="1"/>
          </p:cNvSpPr>
          <p:nvPr/>
        </p:nvSpPr>
        <p:spPr bwMode="auto">
          <a:xfrm flipH="1">
            <a:off x="5334000" y="4495800"/>
            <a:ext cx="685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5912" name="Text Box 24"/>
          <p:cNvSpPr txBox="1">
            <a:spLocks noChangeArrowheads="1"/>
          </p:cNvSpPr>
          <p:nvPr/>
        </p:nvSpPr>
        <p:spPr bwMode="auto">
          <a:xfrm>
            <a:off x="3962400" y="3213100"/>
            <a:ext cx="1295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Adultes (surpo-pulation) : </a:t>
            </a:r>
            <a:r>
              <a:rPr lang="fr-FR">
                <a:solidFill>
                  <a:srgbClr val="FF3300"/>
                </a:solidFill>
              </a:rPr>
              <a:t>spillover</a:t>
            </a:r>
          </a:p>
        </p:txBody>
      </p:sp>
      <p:pic>
        <p:nvPicPr>
          <p:cNvPr id="165913" name="Picture 25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4572000"/>
            <a:ext cx="1600200" cy="906463"/>
          </a:xfrm>
          <a:prstGeom prst="rect">
            <a:avLst/>
          </a:prstGeom>
          <a:noFill/>
        </p:spPr>
      </p:pic>
      <p:pic>
        <p:nvPicPr>
          <p:cNvPr id="165914" name="Picture 26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09800"/>
            <a:ext cx="609600" cy="344488"/>
          </a:xfrm>
          <a:prstGeom prst="rect">
            <a:avLst/>
          </a:prstGeom>
          <a:noFill/>
        </p:spPr>
      </p:pic>
      <p:pic>
        <p:nvPicPr>
          <p:cNvPr id="165915" name="Picture 27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627313"/>
            <a:ext cx="609600" cy="344487"/>
          </a:xfrm>
          <a:prstGeom prst="rect">
            <a:avLst/>
          </a:prstGeom>
          <a:noFill/>
        </p:spPr>
      </p:pic>
      <p:pic>
        <p:nvPicPr>
          <p:cNvPr id="165916" name="Picture 28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170113"/>
            <a:ext cx="609600" cy="344487"/>
          </a:xfrm>
          <a:prstGeom prst="rect">
            <a:avLst/>
          </a:prstGeom>
          <a:noFill/>
        </p:spPr>
      </p:pic>
      <p:sp>
        <p:nvSpPr>
          <p:cNvPr id="165917" name="Text Box 29"/>
          <p:cNvSpPr txBox="1">
            <a:spLocks noChangeArrowheads="1"/>
          </p:cNvSpPr>
          <p:nvPr/>
        </p:nvSpPr>
        <p:spPr bwMode="auto">
          <a:xfrm>
            <a:off x="7696200" y="266700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Démogra-phie équilibrée</a:t>
            </a:r>
          </a:p>
        </p:txBody>
      </p:sp>
      <p:pic>
        <p:nvPicPr>
          <p:cNvPr id="165918" name="Picture 30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895600"/>
            <a:ext cx="609600" cy="344488"/>
          </a:xfrm>
          <a:prstGeom prst="rect">
            <a:avLst/>
          </a:prstGeom>
          <a:noFill/>
        </p:spPr>
      </p:pic>
      <p:pic>
        <p:nvPicPr>
          <p:cNvPr id="165919" name="Picture 31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048000"/>
            <a:ext cx="914400" cy="517525"/>
          </a:xfrm>
          <a:prstGeom prst="rect">
            <a:avLst/>
          </a:prstGeom>
          <a:noFill/>
        </p:spPr>
      </p:pic>
      <p:pic>
        <p:nvPicPr>
          <p:cNvPr id="165920" name="Picture 32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505200"/>
            <a:ext cx="1295400" cy="733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5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5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5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8" grpId="0" animBg="1"/>
      <p:bldP spid="165909" grpId="0" animBg="1"/>
      <p:bldP spid="165910" grpId="0" autoUpdateAnimBg="0"/>
      <p:bldP spid="165911" grpId="0" animBg="1"/>
      <p:bldP spid="16591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EF0F-F1AD-489C-9913-2C9728461A0E}" type="slidenum">
              <a:rPr lang="fr-FR"/>
              <a:pPr/>
              <a:t>2</a:t>
            </a:fld>
            <a:endParaRPr lang="fr-FR"/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228600" y="1600200"/>
            <a:ext cx="12715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</a:t>
            </a:r>
            <a:r>
              <a:rPr lang="fr-FR" sz="2000" dirty="0"/>
              <a:t>5</a:t>
            </a:r>
            <a:endParaRPr lang="en-GB" sz="2000" dirty="0"/>
          </a:p>
        </p:txBody>
      </p:sp>
      <p:pic>
        <p:nvPicPr>
          <p:cNvPr id="177156" name="Picture 4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1420813"/>
            <a:ext cx="520700" cy="788987"/>
          </a:xfrm>
          <a:prstGeom prst="rect">
            <a:avLst/>
          </a:prstGeom>
          <a:noFill/>
        </p:spPr>
      </p:pic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1142976" y="8382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/>
              <a:t>Recherche Scientifique</a:t>
            </a:r>
            <a:endParaRPr lang="en-GB" sz="1600" i="1" dirty="0"/>
          </a:p>
        </p:txBody>
      </p:sp>
      <p:pic>
        <p:nvPicPr>
          <p:cNvPr id="177158" name="Picture 6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404938"/>
            <a:ext cx="625475" cy="804862"/>
          </a:xfrm>
          <a:prstGeom prst="rect">
            <a:avLst/>
          </a:prstGeom>
          <a:noFill/>
        </p:spPr>
      </p:pic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2509838" y="947306"/>
            <a:ext cx="9905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/>
              <a:t>Plongée</a:t>
            </a:r>
            <a:endParaRPr lang="en-GB" sz="1600" i="1" dirty="0"/>
          </a:p>
        </p:txBody>
      </p:sp>
      <p:pic>
        <p:nvPicPr>
          <p:cNvPr id="177160" name="Picture 8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6513" y="1371600"/>
            <a:ext cx="449262" cy="762000"/>
          </a:xfrm>
          <a:prstGeom prst="rect">
            <a:avLst/>
          </a:prstGeom>
          <a:noFill/>
        </p:spPr>
      </p:pic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3581400" y="785794"/>
            <a:ext cx="99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/>
              <a:t>Pêche à la ligne</a:t>
            </a:r>
            <a:endParaRPr lang="en-GB" sz="1600" i="1" dirty="0"/>
          </a:p>
        </p:txBody>
      </p:sp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4786314" y="785794"/>
            <a:ext cx="1490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i="1" dirty="0" smtClean="0"/>
              <a:t>Pêche au fusil-harpon</a:t>
            </a:r>
            <a:endParaRPr lang="en-GB" sz="1600" i="1" dirty="0"/>
          </a:p>
        </p:txBody>
      </p:sp>
      <p:pic>
        <p:nvPicPr>
          <p:cNvPr id="177163" name="Picture 11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371600"/>
            <a:ext cx="1309688" cy="722313"/>
          </a:xfrm>
          <a:prstGeom prst="rect">
            <a:avLst/>
          </a:prstGeom>
          <a:noFill/>
        </p:spPr>
      </p:pic>
      <p:pic>
        <p:nvPicPr>
          <p:cNvPr id="177164" name="Picture 12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1371600"/>
            <a:ext cx="1143000" cy="752475"/>
          </a:xfrm>
          <a:prstGeom prst="rect">
            <a:avLst/>
          </a:prstGeom>
          <a:noFill/>
        </p:spPr>
      </p:pic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6500826" y="914400"/>
            <a:ext cx="1885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/>
              <a:t>Pêche artisanale</a:t>
            </a:r>
            <a:endParaRPr lang="en-GB" sz="1600" i="1" dirty="0"/>
          </a:p>
        </p:txBody>
      </p:sp>
      <p:grpSp>
        <p:nvGrpSpPr>
          <p:cNvPr id="177166" name="Group 14"/>
          <p:cNvGrpSpPr>
            <a:grpSpLocks/>
          </p:cNvGrpSpPr>
          <p:nvPr/>
        </p:nvGrpSpPr>
        <p:grpSpPr bwMode="auto">
          <a:xfrm>
            <a:off x="7239000" y="1524000"/>
            <a:ext cx="381000" cy="457200"/>
            <a:chOff x="912" y="2160"/>
            <a:chExt cx="240" cy="288"/>
          </a:xfrm>
        </p:grpSpPr>
        <p:sp>
          <p:nvSpPr>
            <p:cNvPr id="177167" name="Line 15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7168" name="Line 16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7169" name="Group 17"/>
          <p:cNvGrpSpPr>
            <a:grpSpLocks/>
          </p:cNvGrpSpPr>
          <p:nvPr/>
        </p:nvGrpSpPr>
        <p:grpSpPr bwMode="auto">
          <a:xfrm>
            <a:off x="3886200" y="1524000"/>
            <a:ext cx="381000" cy="457200"/>
            <a:chOff x="912" y="2160"/>
            <a:chExt cx="240" cy="288"/>
          </a:xfrm>
        </p:grpSpPr>
        <p:sp>
          <p:nvSpPr>
            <p:cNvPr id="177170" name="Line 18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7171" name="Line 19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7172" name="Group 20"/>
          <p:cNvGrpSpPr>
            <a:grpSpLocks/>
          </p:cNvGrpSpPr>
          <p:nvPr/>
        </p:nvGrpSpPr>
        <p:grpSpPr bwMode="auto">
          <a:xfrm>
            <a:off x="5410200" y="1524000"/>
            <a:ext cx="381000" cy="457200"/>
            <a:chOff x="912" y="2160"/>
            <a:chExt cx="240" cy="288"/>
          </a:xfrm>
        </p:grpSpPr>
        <p:sp>
          <p:nvSpPr>
            <p:cNvPr id="177173" name="Line 21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7174" name="Line 22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7175" name="Group 23"/>
          <p:cNvGrpSpPr>
            <a:grpSpLocks/>
          </p:cNvGrpSpPr>
          <p:nvPr/>
        </p:nvGrpSpPr>
        <p:grpSpPr bwMode="auto">
          <a:xfrm>
            <a:off x="2743200" y="1524000"/>
            <a:ext cx="381000" cy="457200"/>
            <a:chOff x="912" y="2160"/>
            <a:chExt cx="240" cy="288"/>
          </a:xfrm>
        </p:grpSpPr>
        <p:sp>
          <p:nvSpPr>
            <p:cNvPr id="177176" name="Line 24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7177" name="Line 25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571472" y="71414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Un système simple de classification des Aires Marines Protégées (AMP)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14678" y="5547856"/>
            <a:ext cx="4357718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D’après </a:t>
            </a:r>
            <a:r>
              <a:rPr lang="fr-FR" sz="1400" dirty="0" err="1" smtClean="0"/>
              <a:t>Boudouresque</a:t>
            </a:r>
            <a:r>
              <a:rPr lang="fr-FR" sz="1400" dirty="0" smtClean="0"/>
              <a:t> </a:t>
            </a:r>
            <a:r>
              <a:rPr lang="fr-FR" sz="1400" i="1" dirty="0" smtClean="0"/>
              <a:t>et al</a:t>
            </a:r>
            <a:r>
              <a:rPr lang="fr-FR" sz="1400" dirty="0" smtClean="0"/>
              <a:t>., 2005. </a:t>
            </a:r>
            <a:r>
              <a:rPr lang="fr-FR" sz="1400" i="1" dirty="0" smtClean="0"/>
              <a:t>In : </a:t>
            </a:r>
            <a:r>
              <a:rPr lang="fr-FR" sz="1400" i="1" dirty="0" err="1" smtClean="0"/>
              <a:t>Strategic</a:t>
            </a:r>
            <a:r>
              <a:rPr lang="fr-FR" sz="1400" i="1" dirty="0" smtClean="0"/>
              <a:t> management of marine </a:t>
            </a:r>
            <a:r>
              <a:rPr lang="fr-FR" sz="1400" i="1" dirty="0" err="1" smtClean="0"/>
              <a:t>ecosystems</a:t>
            </a:r>
            <a:r>
              <a:rPr lang="fr-FR" sz="1400" dirty="0" smtClean="0"/>
              <a:t>. </a:t>
            </a:r>
            <a:r>
              <a:rPr lang="fr-FR" sz="1400" dirty="0" err="1" smtClean="0"/>
              <a:t>Levner</a:t>
            </a:r>
            <a:r>
              <a:rPr lang="fr-FR" sz="1400" dirty="0" smtClean="0"/>
              <a:t>, </a:t>
            </a:r>
            <a:r>
              <a:rPr lang="fr-FR" sz="1400" dirty="0" err="1" smtClean="0"/>
              <a:t>Linkov</a:t>
            </a:r>
            <a:r>
              <a:rPr lang="fr-FR" sz="1400" dirty="0" smtClean="0"/>
              <a:t>, </a:t>
            </a:r>
            <a:r>
              <a:rPr lang="fr-FR" sz="1400" dirty="0" err="1" smtClean="0"/>
              <a:t>Proth</a:t>
            </a:r>
            <a:r>
              <a:rPr lang="fr-FR" sz="1400" dirty="0" smtClean="0"/>
              <a:t> (</a:t>
            </a:r>
            <a:r>
              <a:rPr lang="fr-FR" sz="1400" dirty="0" err="1" smtClean="0"/>
              <a:t>eds</a:t>
            </a:r>
            <a:r>
              <a:rPr lang="fr-FR" sz="1400" dirty="0" smtClean="0"/>
              <a:t>.), NATO </a:t>
            </a:r>
            <a:r>
              <a:rPr lang="fr-FR" sz="1400" dirty="0" err="1" smtClean="0"/>
              <a:t>sci</a:t>
            </a:r>
            <a:r>
              <a:rPr lang="fr-FR" sz="1400" dirty="0" smtClean="0"/>
              <a:t>. </a:t>
            </a:r>
            <a:r>
              <a:rPr lang="fr-FR" sz="1400" dirty="0" err="1" smtClean="0"/>
              <a:t>Series</a:t>
            </a:r>
            <a:r>
              <a:rPr lang="fr-FR" sz="1400" dirty="0" smtClean="0"/>
              <a:t> </a:t>
            </a:r>
            <a:r>
              <a:rPr lang="fr-FR" sz="1400" dirty="0" err="1" smtClean="0"/>
              <a:t>publ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sp>
        <p:nvSpPr>
          <p:cNvPr id="30" name="ZoneTexte 29"/>
          <p:cNvSpPr txBox="1"/>
          <p:nvPr/>
        </p:nvSpPr>
        <p:spPr>
          <a:xfrm>
            <a:off x="2643174" y="3000372"/>
            <a:ext cx="328614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Plus simple que le système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- Très compliqué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- Pas très logique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- (Très anglo-saxon ?)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		de l’IUCN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FC39-0D27-4B1D-ABB2-9D2ABF202EEA}" type="slidenum">
              <a:rPr lang="fr-FR"/>
              <a:pPr/>
              <a:t>20</a:t>
            </a:fld>
            <a:endParaRPr lang="fr-FR"/>
          </a:p>
        </p:txBody>
      </p:sp>
      <p:sp>
        <p:nvSpPr>
          <p:cNvPr id="492548" name="Text Box 4"/>
          <p:cNvSpPr txBox="1">
            <a:spLocks noChangeArrowheads="1"/>
          </p:cNvSpPr>
          <p:nvPr/>
        </p:nvSpPr>
        <p:spPr bwMode="auto">
          <a:xfrm>
            <a:off x="1331913" y="2833212"/>
            <a:ext cx="7416800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/>
              <a:t>Willis T.J., Millar R.B., Babcock R.C., </a:t>
            </a:r>
            <a:r>
              <a:rPr lang="en-GB" sz="1400" dirty="0" err="1"/>
              <a:t>Tolimieri</a:t>
            </a:r>
            <a:r>
              <a:rPr lang="en-GB" sz="1400" dirty="0"/>
              <a:t> N., 2003. Burdens of evidence and the benefits of marine reserves: putting Descartes before the horse? </a:t>
            </a:r>
            <a:r>
              <a:rPr lang="en-GB" sz="1400" i="1" dirty="0"/>
              <a:t>Environmental Conservation, </a:t>
            </a:r>
            <a:r>
              <a:rPr lang="en-GB" sz="1400" dirty="0"/>
              <a:t>30 (2) : 97-103.</a:t>
            </a:r>
            <a:endParaRPr lang="fr-FR" sz="1400" dirty="0"/>
          </a:p>
        </p:txBody>
      </p:sp>
      <p:sp>
        <p:nvSpPr>
          <p:cNvPr id="492549" name="Text Box 5"/>
          <p:cNvSpPr txBox="1">
            <a:spLocks noChangeArrowheads="1"/>
          </p:cNvSpPr>
          <p:nvPr/>
        </p:nvSpPr>
        <p:spPr bwMode="auto">
          <a:xfrm>
            <a:off x="395288" y="1019169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Willis </a:t>
            </a:r>
            <a:r>
              <a:rPr lang="fr-FR" sz="2400" i="1" dirty="0"/>
              <a:t>et al.</a:t>
            </a:r>
            <a:r>
              <a:rPr lang="fr-FR" sz="2400" dirty="0"/>
              <a:t> (2003) ne mettent pas en doute la logique et la réalité éventuelle de l'intérêt économique des </a:t>
            </a:r>
            <a:r>
              <a:rPr lang="fr-FR" sz="2400" dirty="0" err="1"/>
              <a:t>AMPs</a:t>
            </a:r>
            <a:r>
              <a:rPr lang="fr-FR" sz="2400" dirty="0"/>
              <a:t>, mais la </a:t>
            </a:r>
            <a:r>
              <a:rPr lang="fr-FR" sz="2400" dirty="0">
                <a:solidFill>
                  <a:srgbClr val="FF3300"/>
                </a:solidFill>
              </a:rPr>
              <a:t>fiabilité</a:t>
            </a:r>
            <a:r>
              <a:rPr lang="fr-FR" sz="2400" dirty="0"/>
              <a:t> </a:t>
            </a:r>
            <a:r>
              <a:rPr lang="fr-FR" sz="2400" dirty="0">
                <a:solidFill>
                  <a:srgbClr val="FF3300"/>
                </a:solidFill>
              </a:rPr>
              <a:t>scientifique </a:t>
            </a:r>
            <a:r>
              <a:rPr lang="fr-FR" sz="2400" dirty="0"/>
              <a:t>des données qui le supportent</a:t>
            </a:r>
          </a:p>
        </p:txBody>
      </p:sp>
      <p:grpSp>
        <p:nvGrpSpPr>
          <p:cNvPr id="492552" name="Group 8"/>
          <p:cNvGrpSpPr>
            <a:grpSpLocks/>
          </p:cNvGrpSpPr>
          <p:nvPr/>
        </p:nvGrpSpPr>
        <p:grpSpPr bwMode="auto">
          <a:xfrm>
            <a:off x="395288" y="3797301"/>
            <a:ext cx="8497887" cy="2530475"/>
            <a:chOff x="249" y="2392"/>
            <a:chExt cx="5353" cy="1594"/>
          </a:xfrm>
        </p:grpSpPr>
        <p:sp>
          <p:nvSpPr>
            <p:cNvPr id="492550" name="Text Box 6"/>
            <p:cNvSpPr txBox="1">
              <a:spLocks noChangeArrowheads="1"/>
            </p:cNvSpPr>
            <p:nvPr/>
          </p:nvSpPr>
          <p:spPr bwMode="auto">
            <a:xfrm>
              <a:off x="249" y="2392"/>
              <a:ext cx="5353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/>
                <a:t>Un modèle mathématique :</a:t>
              </a:r>
            </a:p>
            <a:p>
              <a:pPr>
                <a:spcBef>
                  <a:spcPct val="50000"/>
                </a:spcBef>
              </a:pPr>
              <a:r>
                <a:rPr lang="fr-FR" sz="2000" dirty="0"/>
                <a:t>Effort de pêche </a:t>
              </a:r>
              <a:r>
                <a:rPr lang="fr-FR" sz="2000" dirty="0">
                  <a:solidFill>
                    <a:srgbClr val="FF3300"/>
                  </a:solidFill>
                </a:rPr>
                <a:t>faible</a:t>
              </a:r>
              <a:r>
                <a:rPr lang="fr-FR" sz="2000" dirty="0"/>
                <a:t> </a:t>
              </a:r>
              <a:r>
                <a:rPr lang="fr-FR" sz="2000" dirty="0">
                  <a:sym typeface="Wingdings" pitchFamily="2" charset="2"/>
                </a:rPr>
                <a:t></a:t>
              </a:r>
              <a:r>
                <a:rPr lang="fr-FR" sz="2000" dirty="0"/>
                <a:t> l'AMP </a:t>
              </a:r>
              <a:r>
                <a:rPr lang="fr-FR" sz="2000" dirty="0">
                  <a:solidFill>
                    <a:srgbClr val="FF3300"/>
                  </a:solidFill>
                </a:rPr>
                <a:t>diminue</a:t>
              </a:r>
              <a:r>
                <a:rPr lang="fr-FR" sz="2000" dirty="0"/>
                <a:t> les prises totales</a:t>
              </a:r>
            </a:p>
            <a:p>
              <a:pPr>
                <a:spcBef>
                  <a:spcPct val="50000"/>
                </a:spcBef>
              </a:pPr>
              <a:r>
                <a:rPr lang="fr-FR" sz="2000" dirty="0"/>
                <a:t>Effort de pêche </a:t>
              </a:r>
              <a:r>
                <a:rPr lang="fr-FR" sz="2000" dirty="0">
                  <a:solidFill>
                    <a:srgbClr val="FF3300"/>
                  </a:solidFill>
                </a:rPr>
                <a:t>important</a:t>
              </a:r>
              <a:r>
                <a:rPr lang="fr-FR" sz="2000" dirty="0"/>
                <a:t> (et surexploitation) </a:t>
              </a:r>
              <a:r>
                <a:rPr lang="fr-FR" sz="2000" dirty="0">
                  <a:sym typeface="Wingdings" pitchFamily="2" charset="2"/>
                </a:rPr>
                <a:t> AMP </a:t>
              </a:r>
              <a:r>
                <a:rPr lang="fr-FR" sz="2000" dirty="0">
                  <a:solidFill>
                    <a:srgbClr val="FF3300"/>
                  </a:solidFill>
                  <a:sym typeface="Wingdings" pitchFamily="2" charset="2"/>
                </a:rPr>
                <a:t>augmente</a:t>
              </a:r>
              <a:r>
                <a:rPr lang="fr-FR" sz="2000" dirty="0">
                  <a:sym typeface="Wingdings" pitchFamily="2" charset="2"/>
                </a:rPr>
                <a:t> les prises totales</a:t>
              </a:r>
              <a:endParaRPr lang="fr-FR" sz="2000" dirty="0"/>
            </a:p>
          </p:txBody>
        </p:sp>
        <p:sp>
          <p:nvSpPr>
            <p:cNvPr id="492551" name="Text Box 7"/>
            <p:cNvSpPr txBox="1">
              <a:spLocks noChangeArrowheads="1"/>
            </p:cNvSpPr>
            <p:nvPr/>
          </p:nvSpPr>
          <p:spPr bwMode="auto">
            <a:xfrm>
              <a:off x="884" y="3521"/>
              <a:ext cx="4718" cy="4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dirty="0"/>
                <a:t>Alban, 2003. Contribution à l'analyse économique des aires </a:t>
              </a:r>
              <a:r>
                <a:rPr lang="fr-FR" sz="1400" dirty="0" err="1"/>
                <a:t>mari-nes</a:t>
              </a:r>
              <a:r>
                <a:rPr lang="fr-FR" sz="1400" dirty="0"/>
                <a:t> protégées. Application à la rade de Brest et à mer d'Iroise. </a:t>
              </a:r>
              <a:r>
                <a:rPr lang="en-GB" sz="1400" dirty="0" err="1"/>
                <a:t>Thèse</a:t>
              </a:r>
              <a:r>
                <a:rPr lang="en-GB" sz="1400" dirty="0"/>
                <a:t> </a:t>
              </a:r>
              <a:r>
                <a:rPr lang="en-GB" sz="1400" dirty="0" err="1"/>
                <a:t>Doct</a:t>
              </a:r>
              <a:r>
                <a:rPr lang="en-GB" sz="1400" dirty="0"/>
                <a:t>. Univ. Bretagne </a:t>
              </a:r>
              <a:r>
                <a:rPr lang="en-GB" sz="1400" dirty="0" err="1"/>
                <a:t>occidentale</a:t>
              </a:r>
              <a:r>
                <a:rPr lang="en-GB" sz="1400" dirty="0"/>
                <a:t> : 1-298.</a:t>
              </a:r>
              <a:endParaRPr lang="fr-FR" sz="1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428596" y="71414"/>
            <a:ext cx="74430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 la pure théorie un peu naïve ?</a:t>
            </a:r>
            <a:endParaRPr lang="fr-FR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312E9-EC75-46EB-B848-F59DB24FE8AC}" type="slidenum">
              <a:rPr lang="fr-FR"/>
              <a:pPr/>
              <a:t>21</a:t>
            </a:fld>
            <a:endParaRPr lang="fr-FR" dirty="0"/>
          </a:p>
        </p:txBody>
      </p:sp>
      <p:graphicFrame>
        <p:nvGraphicFramePr>
          <p:cNvPr id="189442" name="Group 2"/>
          <p:cNvGraphicFramePr>
            <a:graphicFrameLocks noGrp="1"/>
          </p:cNvGraphicFramePr>
          <p:nvPr/>
        </p:nvGraphicFramePr>
        <p:xfrm>
          <a:off x="428596" y="2991749"/>
          <a:ext cx="8153400" cy="2223202"/>
        </p:xfrm>
        <a:graphic>
          <a:graphicData uri="http://schemas.openxmlformats.org/drawingml/2006/table">
            <a:tbl>
              <a:tblPr/>
              <a:tblGrid>
                <a:gridCol w="1328718"/>
                <a:gridCol w="2143140"/>
                <a:gridCol w="2500330"/>
                <a:gridCol w="2181212"/>
              </a:tblGrid>
              <a:tr h="590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Courant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Localité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Niveau de protection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Densité moyenne des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juveniles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/10m²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Nord 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Golfe de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Galeria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 protégé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Baie d’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Elbu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 (pas de pêche amateur)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Gargalu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 (aucune pêche)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0.34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6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Sud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Golfe de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Portu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 protégé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0.22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9474" name="Text Box 34"/>
          <p:cNvSpPr txBox="1">
            <a:spLocks noChangeArrowheads="1"/>
          </p:cNvSpPr>
          <p:nvPr/>
        </p:nvSpPr>
        <p:spPr bwMode="auto">
          <a:xfrm>
            <a:off x="3533796" y="5429264"/>
            <a:ext cx="5038732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 smtClean="0"/>
              <a:t>D’après </a:t>
            </a:r>
            <a:r>
              <a:rPr lang="fr-FR" sz="1400" dirty="0" err="1"/>
              <a:t>Francour</a:t>
            </a:r>
            <a:r>
              <a:rPr lang="fr-FR" sz="1400" dirty="0"/>
              <a:t> </a:t>
            </a:r>
            <a:r>
              <a:rPr lang="fr-FR" sz="1400" dirty="0" smtClean="0"/>
              <a:t>et </a:t>
            </a:r>
            <a:r>
              <a:rPr lang="fr-FR" sz="1400" dirty="0"/>
              <a:t>Le </a:t>
            </a:r>
            <a:r>
              <a:rPr lang="fr-FR" sz="1400" dirty="0" err="1"/>
              <a:t>Diréac'h</a:t>
            </a:r>
            <a:r>
              <a:rPr lang="fr-FR" sz="1400" dirty="0"/>
              <a:t> </a:t>
            </a:r>
            <a:r>
              <a:rPr lang="fr-FR" sz="1400" i="1" dirty="0"/>
              <a:t>in </a:t>
            </a:r>
            <a:r>
              <a:rPr lang="fr-FR" sz="1400" dirty="0" err="1"/>
              <a:t>Harmelin</a:t>
            </a:r>
            <a:r>
              <a:rPr lang="fr-FR" sz="1400" dirty="0"/>
              <a:t> </a:t>
            </a:r>
            <a:r>
              <a:rPr lang="fr-FR" sz="1400" i="1" dirty="0"/>
              <a:t>et al. </a:t>
            </a:r>
            <a:r>
              <a:rPr lang="fr-FR" sz="1400" dirty="0"/>
              <a:t>(1998)</a:t>
            </a:r>
            <a:endParaRPr lang="en-GB" sz="1400" dirty="0"/>
          </a:p>
        </p:txBody>
      </p:sp>
      <p:pic>
        <p:nvPicPr>
          <p:cNvPr id="189475" name="Picture 35" descr="Diplodus annulari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9"/>
            <a:ext cx="2500330" cy="1485274"/>
          </a:xfrm>
          <a:prstGeom prst="rect">
            <a:avLst/>
          </a:prstGeom>
          <a:noFill/>
        </p:spPr>
      </p:pic>
      <p:sp>
        <p:nvSpPr>
          <p:cNvPr id="189476" name="Text Box 36"/>
          <p:cNvSpPr txBox="1">
            <a:spLocks noChangeArrowheads="1"/>
          </p:cNvSpPr>
          <p:nvPr/>
        </p:nvSpPr>
        <p:spPr bwMode="auto">
          <a:xfrm>
            <a:off x="457200" y="888985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i="1" dirty="0" err="1"/>
              <a:t>Diplodus</a:t>
            </a:r>
            <a:r>
              <a:rPr lang="fr-FR" sz="2000" i="1" dirty="0"/>
              <a:t> </a:t>
            </a:r>
            <a:r>
              <a:rPr lang="fr-FR" sz="2000" i="1" dirty="0" err="1"/>
              <a:t>annularis</a:t>
            </a:r>
            <a:endParaRPr lang="en-GB" sz="2000" i="1" dirty="0"/>
          </a:p>
        </p:txBody>
      </p:sp>
      <p:sp>
        <p:nvSpPr>
          <p:cNvPr id="189477" name="Line 37"/>
          <p:cNvSpPr>
            <a:spLocks noChangeShapeType="1"/>
          </p:cNvSpPr>
          <p:nvPr/>
        </p:nvSpPr>
        <p:spPr bwMode="auto">
          <a:xfrm flipV="1">
            <a:off x="1500166" y="3571876"/>
            <a:ext cx="0" cy="162401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89478" name="Picture 38" descr="Punta Palazzu (Cors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857232"/>
            <a:ext cx="2953361" cy="1857388"/>
          </a:xfrm>
          <a:prstGeom prst="rect">
            <a:avLst/>
          </a:prstGeom>
          <a:noFill/>
        </p:spPr>
      </p:pic>
      <p:sp>
        <p:nvSpPr>
          <p:cNvPr id="189479" name="Text Box 39"/>
          <p:cNvSpPr txBox="1">
            <a:spLocks noChangeArrowheads="1"/>
          </p:cNvSpPr>
          <p:nvPr/>
        </p:nvSpPr>
        <p:spPr bwMode="auto">
          <a:xfrm>
            <a:off x="6858016" y="1142984"/>
            <a:ext cx="153945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Côte </a:t>
            </a:r>
            <a:r>
              <a:rPr lang="fr-FR" sz="2000" dirty="0" err="1" smtClean="0"/>
              <a:t>occiden-tale</a:t>
            </a:r>
            <a:r>
              <a:rPr lang="fr-FR" sz="2000" dirty="0" smtClean="0"/>
              <a:t> de Corse</a:t>
            </a:r>
            <a:endParaRPr lang="en-GB" sz="2000" dirty="0"/>
          </a:p>
        </p:txBody>
      </p:sp>
      <p:sp>
        <p:nvSpPr>
          <p:cNvPr id="189480" name="Text Box 40"/>
          <p:cNvSpPr txBox="1">
            <a:spLocks noChangeArrowheads="1"/>
          </p:cNvSpPr>
          <p:nvPr/>
        </p:nvSpPr>
        <p:spPr bwMode="auto">
          <a:xfrm>
            <a:off x="457200" y="5429264"/>
            <a:ext cx="251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AMP de </a:t>
            </a:r>
            <a:r>
              <a:rPr lang="fr-FR" sz="2000" dirty="0" err="1" smtClean="0"/>
              <a:t>Scandula</a:t>
            </a:r>
            <a:endParaRPr lang="en-GB" sz="2000" dirty="0"/>
          </a:p>
        </p:txBody>
      </p:sp>
      <p:sp>
        <p:nvSpPr>
          <p:cNvPr id="189481" name="Line 41"/>
          <p:cNvSpPr>
            <a:spLocks noChangeShapeType="1"/>
          </p:cNvSpPr>
          <p:nvPr/>
        </p:nvSpPr>
        <p:spPr bwMode="auto">
          <a:xfrm flipV="1">
            <a:off x="8286776" y="3571876"/>
            <a:ext cx="19024" cy="1643074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28596" y="71414"/>
            <a:ext cx="74430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 la pure théorie un peu naïve ?</a:t>
            </a:r>
            <a:endParaRPr lang="fr-FR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111" y="5925941"/>
            <a:ext cx="7750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Et pourtant, cela semble marcher !</a:t>
            </a:r>
            <a:endParaRPr lang="fr-FR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77" grpId="0" animBg="1"/>
      <p:bldP spid="189481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F7F1-0B9B-43C6-98FA-3B2BF25BE3AB}" type="slidenum">
              <a:rPr lang="fr-FR"/>
              <a:pPr/>
              <a:t>22</a:t>
            </a:fld>
            <a:endParaRPr lang="fr-FR"/>
          </a:p>
        </p:txBody>
      </p:sp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4500562" y="1228539"/>
            <a:ext cx="4186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Dans l'AMP </a:t>
            </a:r>
            <a:r>
              <a:rPr lang="fr-FR" sz="2400" dirty="0"/>
              <a:t>de </a:t>
            </a:r>
            <a:r>
              <a:rPr lang="fr-FR" sz="2400" dirty="0" err="1"/>
              <a:t>Tabarca</a:t>
            </a:r>
            <a:r>
              <a:rPr lang="fr-FR" sz="2400" dirty="0"/>
              <a:t> (Alicante, Espagne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304800" y="1143000"/>
            <a:ext cx="3733800" cy="43577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304800" y="5631436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Avant la création de l'AMP</a:t>
            </a:r>
          </a:p>
        </p:txBody>
      </p:sp>
      <p:pic>
        <p:nvPicPr>
          <p:cNvPr id="166917" name="Picture 5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260725"/>
            <a:ext cx="1371600" cy="777875"/>
          </a:xfrm>
          <a:prstGeom prst="rect">
            <a:avLst/>
          </a:prstGeom>
          <a:noFill/>
        </p:spPr>
      </p:pic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762000" y="44196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Captures de la pêche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596" y="71414"/>
            <a:ext cx="74430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 la pure théorie un peu naïve ?</a:t>
            </a:r>
            <a:endParaRPr lang="fr-FR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71604" y="6193057"/>
            <a:ext cx="200026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D’après Ramos, 1992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0DABB-9448-4152-B20B-8A4C68C2CB58}" type="slidenum">
              <a:rPr lang="fr-FR"/>
              <a:pPr/>
              <a:t>23</a:t>
            </a:fld>
            <a:endParaRPr lang="fr-FR"/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304800" y="1143000"/>
            <a:ext cx="3733800" cy="43577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304800" y="5643578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Avant la création de l'AMP</a:t>
            </a:r>
          </a:p>
        </p:txBody>
      </p:sp>
      <p:pic>
        <p:nvPicPr>
          <p:cNvPr id="167941" name="Picture 5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260725"/>
            <a:ext cx="1371600" cy="777875"/>
          </a:xfrm>
          <a:prstGeom prst="rect">
            <a:avLst/>
          </a:prstGeom>
          <a:noFill/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762000" y="44196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Captures de la pêche</a:t>
            </a: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5029200" y="1142984"/>
            <a:ext cx="3657600" cy="43624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4876800" y="5643578"/>
            <a:ext cx="3810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Trois à </a:t>
            </a:r>
            <a:r>
              <a:rPr lang="fr-FR" dirty="0" smtClean="0"/>
              <a:t>cinq </a:t>
            </a:r>
            <a:r>
              <a:rPr lang="fr-FR" dirty="0"/>
              <a:t>ans après la création de </a:t>
            </a:r>
            <a:r>
              <a:rPr lang="fr-FR" dirty="0" smtClean="0"/>
              <a:t>l'AMP (qui réduit la surface pêchée)</a:t>
            </a:r>
            <a:endParaRPr lang="fr-FR" dirty="0"/>
          </a:p>
        </p:txBody>
      </p:sp>
      <p:pic>
        <p:nvPicPr>
          <p:cNvPr id="167947" name="Picture 11" descr="Diplodus sargus (Baucho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786058"/>
            <a:ext cx="2590800" cy="1470025"/>
          </a:xfrm>
          <a:prstGeom prst="rect">
            <a:avLst/>
          </a:prstGeom>
          <a:noFill/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5410200" y="4357694"/>
            <a:ext cx="2895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Captures de la pêche x 2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6934200" y="1143000"/>
            <a:ext cx="1752600" cy="1752600"/>
            <a:chOff x="6934200" y="1143000"/>
            <a:chExt cx="1752600" cy="1752600"/>
          </a:xfrm>
        </p:grpSpPr>
        <p:sp>
          <p:nvSpPr>
            <p:cNvPr id="167944" name="Rectangle 8"/>
            <p:cNvSpPr>
              <a:spLocks noChangeArrowheads="1"/>
            </p:cNvSpPr>
            <p:nvPr/>
          </p:nvSpPr>
          <p:spPr bwMode="auto">
            <a:xfrm>
              <a:off x="6934200" y="1143000"/>
              <a:ext cx="1752600" cy="1752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45" name="Text Box 9"/>
            <p:cNvSpPr txBox="1">
              <a:spLocks noChangeArrowheads="1"/>
            </p:cNvSpPr>
            <p:nvPr/>
          </p:nvSpPr>
          <p:spPr bwMode="auto">
            <a:xfrm>
              <a:off x="7162800" y="1268413"/>
              <a:ext cx="1219200" cy="146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dirty="0"/>
                <a:t>Aire Marine Protégée (no-</a:t>
              </a:r>
              <a:r>
                <a:rPr lang="fr-FR" dirty="0" err="1"/>
                <a:t>take</a:t>
              </a:r>
              <a:r>
                <a:rPr lang="fr-FR" dirty="0"/>
                <a:t> area)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27111" y="214290"/>
            <a:ext cx="7750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Et pourtant, cela semble marcher !</a:t>
            </a:r>
            <a:endParaRPr lang="fr-FR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6" grpId="0" autoUpdateAnimBg="0"/>
      <p:bldP spid="167948" grpId="0" autoUpdateAnimBg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53C9-FE68-4F5B-B9D7-48F4BE10CA05}" type="slidenum">
              <a:rPr lang="fr-FR"/>
              <a:pPr/>
              <a:t>24</a:t>
            </a:fld>
            <a:endParaRPr lang="fr-FR"/>
          </a:p>
        </p:txBody>
      </p:sp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7315200" y="1279525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CC3300"/>
                </a:solidFill>
              </a:rPr>
              <a:t>La Soufrière</a:t>
            </a:r>
          </a:p>
        </p:txBody>
      </p:sp>
      <p:grpSp>
        <p:nvGrpSpPr>
          <p:cNvPr id="191491" name="Group 3"/>
          <p:cNvGrpSpPr>
            <a:grpSpLocks/>
          </p:cNvGrpSpPr>
          <p:nvPr/>
        </p:nvGrpSpPr>
        <p:grpSpPr bwMode="auto">
          <a:xfrm>
            <a:off x="6324600" y="1219200"/>
            <a:ext cx="1371600" cy="4038600"/>
            <a:chOff x="3984" y="768"/>
            <a:chExt cx="864" cy="2544"/>
          </a:xfrm>
        </p:grpSpPr>
        <p:sp>
          <p:nvSpPr>
            <p:cNvPr id="191492" name="Freeform 4"/>
            <p:cNvSpPr>
              <a:spLocks/>
            </p:cNvSpPr>
            <p:nvPr/>
          </p:nvSpPr>
          <p:spPr bwMode="auto">
            <a:xfrm>
              <a:off x="4032" y="768"/>
              <a:ext cx="459" cy="402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48" y="0"/>
                </a:cxn>
                <a:cxn ang="0">
                  <a:pos x="0" y="384"/>
                </a:cxn>
                <a:cxn ang="0">
                  <a:pos x="459" y="402"/>
                </a:cxn>
                <a:cxn ang="0">
                  <a:pos x="384" y="288"/>
                </a:cxn>
                <a:cxn ang="0">
                  <a:pos x="378" y="105"/>
                </a:cxn>
                <a:cxn ang="0">
                  <a:pos x="336" y="0"/>
                </a:cxn>
              </a:cxnLst>
              <a:rect l="0" t="0" r="r" b="b"/>
              <a:pathLst>
                <a:path w="459" h="402">
                  <a:moveTo>
                    <a:pt x="336" y="0"/>
                  </a:moveTo>
                  <a:lnTo>
                    <a:pt x="48" y="0"/>
                  </a:lnTo>
                  <a:lnTo>
                    <a:pt x="0" y="384"/>
                  </a:lnTo>
                  <a:lnTo>
                    <a:pt x="459" y="402"/>
                  </a:lnTo>
                  <a:lnTo>
                    <a:pt x="384" y="288"/>
                  </a:lnTo>
                  <a:lnTo>
                    <a:pt x="378" y="105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91493" name="Freeform 5"/>
            <p:cNvSpPr>
              <a:spLocks/>
            </p:cNvSpPr>
            <p:nvPr/>
          </p:nvSpPr>
          <p:spPr bwMode="auto">
            <a:xfrm>
              <a:off x="4464" y="1200"/>
              <a:ext cx="288" cy="28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240"/>
                </a:cxn>
                <a:cxn ang="0">
                  <a:pos x="240" y="288"/>
                </a:cxn>
                <a:cxn ang="0">
                  <a:pos x="288" y="48"/>
                </a:cxn>
                <a:cxn ang="0">
                  <a:pos x="48" y="0"/>
                </a:cxn>
              </a:cxnLst>
              <a:rect l="0" t="0" r="r" b="b"/>
              <a:pathLst>
                <a:path w="288" h="288">
                  <a:moveTo>
                    <a:pt x="48" y="0"/>
                  </a:moveTo>
                  <a:lnTo>
                    <a:pt x="0" y="240"/>
                  </a:lnTo>
                  <a:lnTo>
                    <a:pt x="240" y="288"/>
                  </a:lnTo>
                  <a:lnTo>
                    <a:pt x="288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91494" name="Freeform 6"/>
            <p:cNvSpPr>
              <a:spLocks/>
            </p:cNvSpPr>
            <p:nvPr/>
          </p:nvSpPr>
          <p:spPr bwMode="auto">
            <a:xfrm>
              <a:off x="4416" y="1776"/>
              <a:ext cx="432" cy="624"/>
            </a:xfrm>
            <a:custGeom>
              <a:avLst/>
              <a:gdLst/>
              <a:ahLst/>
              <a:cxnLst>
                <a:cxn ang="0">
                  <a:pos x="336" y="48"/>
                </a:cxn>
                <a:cxn ang="0">
                  <a:pos x="144" y="0"/>
                </a:cxn>
                <a:cxn ang="0">
                  <a:pos x="48" y="288"/>
                </a:cxn>
                <a:cxn ang="0">
                  <a:pos x="0" y="384"/>
                </a:cxn>
                <a:cxn ang="0">
                  <a:pos x="96" y="480"/>
                </a:cxn>
                <a:cxn ang="0">
                  <a:pos x="288" y="576"/>
                </a:cxn>
                <a:cxn ang="0">
                  <a:pos x="384" y="624"/>
                </a:cxn>
                <a:cxn ang="0">
                  <a:pos x="432" y="528"/>
                </a:cxn>
                <a:cxn ang="0">
                  <a:pos x="432" y="432"/>
                </a:cxn>
                <a:cxn ang="0">
                  <a:pos x="237" y="312"/>
                </a:cxn>
                <a:cxn ang="0">
                  <a:pos x="282" y="177"/>
                </a:cxn>
                <a:cxn ang="0">
                  <a:pos x="336" y="48"/>
                </a:cxn>
              </a:cxnLst>
              <a:rect l="0" t="0" r="r" b="b"/>
              <a:pathLst>
                <a:path w="432" h="624">
                  <a:moveTo>
                    <a:pt x="336" y="48"/>
                  </a:moveTo>
                  <a:lnTo>
                    <a:pt x="144" y="0"/>
                  </a:lnTo>
                  <a:lnTo>
                    <a:pt x="48" y="288"/>
                  </a:lnTo>
                  <a:lnTo>
                    <a:pt x="0" y="384"/>
                  </a:lnTo>
                  <a:lnTo>
                    <a:pt x="96" y="480"/>
                  </a:lnTo>
                  <a:lnTo>
                    <a:pt x="288" y="576"/>
                  </a:lnTo>
                  <a:lnTo>
                    <a:pt x="384" y="624"/>
                  </a:lnTo>
                  <a:lnTo>
                    <a:pt x="432" y="528"/>
                  </a:lnTo>
                  <a:lnTo>
                    <a:pt x="432" y="432"/>
                  </a:lnTo>
                  <a:lnTo>
                    <a:pt x="237" y="312"/>
                  </a:lnTo>
                  <a:lnTo>
                    <a:pt x="282" y="177"/>
                  </a:lnTo>
                  <a:lnTo>
                    <a:pt x="336" y="48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91495" name="Freeform 7"/>
            <p:cNvSpPr>
              <a:spLocks/>
            </p:cNvSpPr>
            <p:nvPr/>
          </p:nvSpPr>
          <p:spPr bwMode="auto">
            <a:xfrm>
              <a:off x="3984" y="2496"/>
              <a:ext cx="528" cy="816"/>
            </a:xfrm>
            <a:custGeom>
              <a:avLst/>
              <a:gdLst/>
              <a:ahLst/>
              <a:cxnLst>
                <a:cxn ang="0">
                  <a:pos x="432" y="576"/>
                </a:cxn>
                <a:cxn ang="0">
                  <a:pos x="240" y="816"/>
                </a:cxn>
                <a:cxn ang="0">
                  <a:pos x="96" y="672"/>
                </a:cxn>
                <a:cxn ang="0">
                  <a:pos x="0" y="528"/>
                </a:cxn>
                <a:cxn ang="0">
                  <a:pos x="0" y="384"/>
                </a:cxn>
                <a:cxn ang="0">
                  <a:pos x="48" y="192"/>
                </a:cxn>
                <a:cxn ang="0">
                  <a:pos x="144" y="48"/>
                </a:cxn>
                <a:cxn ang="0">
                  <a:pos x="240" y="0"/>
                </a:cxn>
                <a:cxn ang="0">
                  <a:pos x="384" y="48"/>
                </a:cxn>
                <a:cxn ang="0">
                  <a:pos x="528" y="144"/>
                </a:cxn>
                <a:cxn ang="0">
                  <a:pos x="336" y="528"/>
                </a:cxn>
                <a:cxn ang="0">
                  <a:pos x="432" y="576"/>
                </a:cxn>
              </a:cxnLst>
              <a:rect l="0" t="0" r="r" b="b"/>
              <a:pathLst>
                <a:path w="528" h="816">
                  <a:moveTo>
                    <a:pt x="432" y="576"/>
                  </a:moveTo>
                  <a:lnTo>
                    <a:pt x="240" y="816"/>
                  </a:lnTo>
                  <a:lnTo>
                    <a:pt x="96" y="672"/>
                  </a:lnTo>
                  <a:lnTo>
                    <a:pt x="0" y="528"/>
                  </a:lnTo>
                  <a:lnTo>
                    <a:pt x="0" y="384"/>
                  </a:lnTo>
                  <a:lnTo>
                    <a:pt x="48" y="192"/>
                  </a:lnTo>
                  <a:lnTo>
                    <a:pt x="144" y="48"/>
                  </a:lnTo>
                  <a:lnTo>
                    <a:pt x="240" y="0"/>
                  </a:lnTo>
                  <a:lnTo>
                    <a:pt x="384" y="48"/>
                  </a:lnTo>
                  <a:lnTo>
                    <a:pt x="528" y="144"/>
                  </a:lnTo>
                  <a:lnTo>
                    <a:pt x="336" y="528"/>
                  </a:lnTo>
                  <a:lnTo>
                    <a:pt x="432" y="576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1496" name="Group 8"/>
          <p:cNvGrpSpPr>
            <a:grpSpLocks/>
          </p:cNvGrpSpPr>
          <p:nvPr/>
        </p:nvGrpSpPr>
        <p:grpSpPr bwMode="auto">
          <a:xfrm>
            <a:off x="6115050" y="-71438"/>
            <a:ext cx="3028950" cy="6929438"/>
            <a:chOff x="3843" y="-36"/>
            <a:chExt cx="1908" cy="4365"/>
          </a:xfrm>
        </p:grpSpPr>
        <p:grpSp>
          <p:nvGrpSpPr>
            <p:cNvPr id="191497" name="Group 9"/>
            <p:cNvGrpSpPr>
              <a:grpSpLocks/>
            </p:cNvGrpSpPr>
            <p:nvPr/>
          </p:nvGrpSpPr>
          <p:grpSpPr bwMode="auto">
            <a:xfrm>
              <a:off x="3843" y="-36"/>
              <a:ext cx="1908" cy="4365"/>
              <a:chOff x="3843" y="-36"/>
              <a:chExt cx="1908" cy="4365"/>
            </a:xfrm>
          </p:grpSpPr>
          <p:sp>
            <p:nvSpPr>
              <p:cNvPr id="191498" name="Freeform 10"/>
              <p:cNvSpPr>
                <a:spLocks/>
              </p:cNvSpPr>
              <p:nvPr/>
            </p:nvSpPr>
            <p:spPr bwMode="auto">
              <a:xfrm>
                <a:off x="4275" y="-36"/>
                <a:ext cx="1476" cy="4365"/>
              </a:xfrm>
              <a:custGeom>
                <a:avLst/>
                <a:gdLst/>
                <a:ahLst/>
                <a:cxnLst>
                  <a:cxn ang="0">
                    <a:pos x="1242" y="9"/>
                  </a:cxn>
                  <a:cxn ang="0">
                    <a:pos x="0" y="36"/>
                  </a:cxn>
                  <a:cxn ang="0">
                    <a:pos x="126" y="1014"/>
                  </a:cxn>
                  <a:cxn ang="0">
                    <a:pos x="174" y="1158"/>
                  </a:cxn>
                  <a:cxn ang="0">
                    <a:pos x="270" y="1254"/>
                  </a:cxn>
                  <a:cxn ang="0">
                    <a:pos x="606" y="1302"/>
                  </a:cxn>
                  <a:cxn ang="0">
                    <a:pos x="702" y="1446"/>
                  </a:cxn>
                  <a:cxn ang="0">
                    <a:pos x="654" y="1542"/>
                  </a:cxn>
                  <a:cxn ang="0">
                    <a:pos x="606" y="1590"/>
                  </a:cxn>
                  <a:cxn ang="0">
                    <a:pos x="558" y="1734"/>
                  </a:cxn>
                  <a:cxn ang="0">
                    <a:pos x="510" y="1830"/>
                  </a:cxn>
                  <a:cxn ang="0">
                    <a:pos x="462" y="1926"/>
                  </a:cxn>
                  <a:cxn ang="0">
                    <a:pos x="414" y="2022"/>
                  </a:cxn>
                  <a:cxn ang="0">
                    <a:pos x="366" y="2166"/>
                  </a:cxn>
                  <a:cxn ang="0">
                    <a:pos x="558" y="2223"/>
                  </a:cxn>
                  <a:cxn ang="0">
                    <a:pos x="540" y="2358"/>
                  </a:cxn>
                  <a:cxn ang="0">
                    <a:pos x="396" y="2529"/>
                  </a:cxn>
                  <a:cxn ang="0">
                    <a:pos x="318" y="2598"/>
                  </a:cxn>
                  <a:cxn ang="0">
                    <a:pos x="174" y="2790"/>
                  </a:cxn>
                  <a:cxn ang="0">
                    <a:pos x="78" y="2934"/>
                  </a:cxn>
                  <a:cxn ang="0">
                    <a:pos x="30" y="3030"/>
                  </a:cxn>
                  <a:cxn ang="0">
                    <a:pos x="126" y="3126"/>
                  </a:cxn>
                  <a:cxn ang="0">
                    <a:pos x="279" y="3213"/>
                  </a:cxn>
                  <a:cxn ang="0">
                    <a:pos x="324" y="3357"/>
                  </a:cxn>
                  <a:cxn ang="0">
                    <a:pos x="279" y="3486"/>
                  </a:cxn>
                  <a:cxn ang="0">
                    <a:pos x="153" y="3663"/>
                  </a:cxn>
                  <a:cxn ang="0">
                    <a:pos x="207" y="3807"/>
                  </a:cxn>
                  <a:cxn ang="0">
                    <a:pos x="378" y="4050"/>
                  </a:cxn>
                  <a:cxn ang="0">
                    <a:pos x="504" y="4194"/>
                  </a:cxn>
                  <a:cxn ang="0">
                    <a:pos x="765" y="4365"/>
                  </a:cxn>
                  <a:cxn ang="0">
                    <a:pos x="1476" y="4365"/>
                  </a:cxn>
                  <a:cxn ang="0">
                    <a:pos x="1467" y="0"/>
                  </a:cxn>
                  <a:cxn ang="0">
                    <a:pos x="1242" y="9"/>
                  </a:cxn>
                </a:cxnLst>
                <a:rect l="0" t="0" r="r" b="b"/>
                <a:pathLst>
                  <a:path w="1476" h="4365">
                    <a:moveTo>
                      <a:pt x="1242" y="9"/>
                    </a:moveTo>
                    <a:lnTo>
                      <a:pt x="0" y="36"/>
                    </a:lnTo>
                    <a:lnTo>
                      <a:pt x="126" y="1014"/>
                    </a:lnTo>
                    <a:lnTo>
                      <a:pt x="174" y="1158"/>
                    </a:lnTo>
                    <a:lnTo>
                      <a:pt x="270" y="1254"/>
                    </a:lnTo>
                    <a:lnTo>
                      <a:pt x="606" y="1302"/>
                    </a:lnTo>
                    <a:lnTo>
                      <a:pt x="702" y="1446"/>
                    </a:lnTo>
                    <a:lnTo>
                      <a:pt x="654" y="1542"/>
                    </a:lnTo>
                    <a:lnTo>
                      <a:pt x="606" y="1590"/>
                    </a:lnTo>
                    <a:lnTo>
                      <a:pt x="558" y="1734"/>
                    </a:lnTo>
                    <a:lnTo>
                      <a:pt x="510" y="1830"/>
                    </a:lnTo>
                    <a:lnTo>
                      <a:pt x="462" y="1926"/>
                    </a:lnTo>
                    <a:lnTo>
                      <a:pt x="414" y="2022"/>
                    </a:lnTo>
                    <a:lnTo>
                      <a:pt x="366" y="2166"/>
                    </a:lnTo>
                    <a:lnTo>
                      <a:pt x="558" y="2223"/>
                    </a:lnTo>
                    <a:lnTo>
                      <a:pt x="540" y="2358"/>
                    </a:lnTo>
                    <a:lnTo>
                      <a:pt x="396" y="2529"/>
                    </a:lnTo>
                    <a:lnTo>
                      <a:pt x="318" y="2598"/>
                    </a:lnTo>
                    <a:lnTo>
                      <a:pt x="174" y="2790"/>
                    </a:lnTo>
                    <a:lnTo>
                      <a:pt x="78" y="2934"/>
                    </a:lnTo>
                    <a:lnTo>
                      <a:pt x="30" y="3030"/>
                    </a:lnTo>
                    <a:lnTo>
                      <a:pt x="126" y="3126"/>
                    </a:lnTo>
                    <a:lnTo>
                      <a:pt x="279" y="3213"/>
                    </a:lnTo>
                    <a:lnTo>
                      <a:pt x="324" y="3357"/>
                    </a:lnTo>
                    <a:lnTo>
                      <a:pt x="279" y="3486"/>
                    </a:lnTo>
                    <a:lnTo>
                      <a:pt x="153" y="3663"/>
                    </a:lnTo>
                    <a:lnTo>
                      <a:pt x="207" y="3807"/>
                    </a:lnTo>
                    <a:lnTo>
                      <a:pt x="378" y="4050"/>
                    </a:lnTo>
                    <a:lnTo>
                      <a:pt x="504" y="4194"/>
                    </a:lnTo>
                    <a:lnTo>
                      <a:pt x="765" y="4365"/>
                    </a:lnTo>
                    <a:lnTo>
                      <a:pt x="1476" y="4365"/>
                    </a:lnTo>
                    <a:lnTo>
                      <a:pt x="1467" y="0"/>
                    </a:lnTo>
                    <a:lnTo>
                      <a:pt x="1242" y="9"/>
                    </a:lnTo>
                    <a:close/>
                  </a:path>
                </a:pathLst>
              </a:custGeom>
              <a:solidFill>
                <a:srgbClr val="FFCC00"/>
              </a:solidFill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499" name="Text Box 11"/>
              <p:cNvSpPr txBox="1">
                <a:spLocks noChangeArrowheads="1"/>
              </p:cNvSpPr>
              <p:nvPr/>
            </p:nvSpPr>
            <p:spPr bwMode="auto">
              <a:xfrm>
                <a:off x="4512" y="144"/>
                <a:ext cx="1008" cy="4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FR" dirty="0"/>
                  <a:t>St Lucia (</a:t>
                </a:r>
                <a:r>
                  <a:rPr lang="fr-FR" dirty="0" smtClean="0"/>
                  <a:t>Caraïbes)</a:t>
                </a:r>
                <a:endParaRPr lang="fr-FR" dirty="0"/>
              </a:p>
            </p:txBody>
          </p:sp>
          <p:sp>
            <p:nvSpPr>
              <p:cNvPr id="191500" name="Text Box 12"/>
              <p:cNvSpPr txBox="1">
                <a:spLocks noChangeArrowheads="1"/>
              </p:cNvSpPr>
              <p:nvPr/>
            </p:nvSpPr>
            <p:spPr bwMode="auto">
              <a:xfrm>
                <a:off x="4992" y="2736"/>
                <a:ext cx="528" cy="2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 smtClean="0"/>
                  <a:t>Terre</a:t>
                </a:r>
                <a:endParaRPr lang="fr-FR" dirty="0"/>
              </a:p>
            </p:txBody>
          </p:sp>
          <p:sp>
            <p:nvSpPr>
              <p:cNvPr id="191501" name="Text Box 13"/>
              <p:cNvSpPr txBox="1">
                <a:spLocks noChangeArrowheads="1"/>
              </p:cNvSpPr>
              <p:nvPr/>
            </p:nvSpPr>
            <p:spPr bwMode="auto">
              <a:xfrm>
                <a:off x="5088" y="3897"/>
                <a:ext cx="48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/>
                  <a:t>1 km</a:t>
                </a:r>
              </a:p>
            </p:txBody>
          </p:sp>
          <p:sp>
            <p:nvSpPr>
              <p:cNvPr id="191502" name="Line 14"/>
              <p:cNvSpPr>
                <a:spLocks noChangeShapeType="1"/>
              </p:cNvSpPr>
              <p:nvPr/>
            </p:nvSpPr>
            <p:spPr bwMode="auto">
              <a:xfrm>
                <a:off x="5040" y="3840"/>
                <a:ext cx="52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503" name="Freeform 15"/>
              <p:cNvSpPr>
                <a:spLocks/>
              </p:cNvSpPr>
              <p:nvPr/>
            </p:nvSpPr>
            <p:spPr bwMode="auto">
              <a:xfrm>
                <a:off x="4896" y="1056"/>
                <a:ext cx="432" cy="576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48" y="48"/>
                  </a:cxn>
                  <a:cxn ang="0">
                    <a:pos x="144" y="0"/>
                  </a:cxn>
                  <a:cxn ang="0">
                    <a:pos x="240" y="0"/>
                  </a:cxn>
                  <a:cxn ang="0">
                    <a:pos x="384" y="48"/>
                  </a:cxn>
                  <a:cxn ang="0">
                    <a:pos x="432" y="96"/>
                  </a:cxn>
                  <a:cxn ang="0">
                    <a:pos x="432" y="192"/>
                  </a:cxn>
                  <a:cxn ang="0">
                    <a:pos x="432" y="288"/>
                  </a:cxn>
                  <a:cxn ang="0">
                    <a:pos x="432" y="480"/>
                  </a:cxn>
                  <a:cxn ang="0">
                    <a:pos x="384" y="576"/>
                  </a:cxn>
                  <a:cxn ang="0">
                    <a:pos x="240" y="576"/>
                  </a:cxn>
                  <a:cxn ang="0">
                    <a:pos x="192" y="432"/>
                  </a:cxn>
                  <a:cxn ang="0">
                    <a:pos x="144" y="384"/>
                  </a:cxn>
                  <a:cxn ang="0">
                    <a:pos x="0" y="192"/>
                  </a:cxn>
                </a:cxnLst>
                <a:rect l="0" t="0" r="r" b="b"/>
                <a:pathLst>
                  <a:path w="432" h="576">
                    <a:moveTo>
                      <a:pt x="0" y="192"/>
                    </a:moveTo>
                    <a:lnTo>
                      <a:pt x="48" y="48"/>
                    </a:lnTo>
                    <a:lnTo>
                      <a:pt x="144" y="0"/>
                    </a:lnTo>
                    <a:lnTo>
                      <a:pt x="240" y="0"/>
                    </a:lnTo>
                    <a:lnTo>
                      <a:pt x="384" y="48"/>
                    </a:lnTo>
                    <a:lnTo>
                      <a:pt x="432" y="96"/>
                    </a:lnTo>
                    <a:lnTo>
                      <a:pt x="432" y="192"/>
                    </a:lnTo>
                    <a:lnTo>
                      <a:pt x="432" y="288"/>
                    </a:lnTo>
                    <a:lnTo>
                      <a:pt x="432" y="480"/>
                    </a:lnTo>
                    <a:lnTo>
                      <a:pt x="384" y="576"/>
                    </a:lnTo>
                    <a:lnTo>
                      <a:pt x="240" y="576"/>
                    </a:lnTo>
                    <a:lnTo>
                      <a:pt x="192" y="432"/>
                    </a:lnTo>
                    <a:lnTo>
                      <a:pt x="144" y="384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504" name="Freeform 16"/>
              <p:cNvSpPr>
                <a:spLocks/>
              </p:cNvSpPr>
              <p:nvPr/>
            </p:nvSpPr>
            <p:spPr bwMode="auto">
              <a:xfrm>
                <a:off x="3843" y="369"/>
                <a:ext cx="621" cy="3330"/>
              </a:xfrm>
              <a:custGeom>
                <a:avLst/>
                <a:gdLst/>
                <a:ahLst/>
                <a:cxnLst>
                  <a:cxn ang="0">
                    <a:pos x="477" y="15"/>
                  </a:cxn>
                  <a:cxn ang="0">
                    <a:pos x="0" y="0"/>
                  </a:cxn>
                  <a:cxn ang="0">
                    <a:pos x="36" y="3330"/>
                  </a:cxn>
                  <a:cxn ang="0">
                    <a:pos x="621" y="3327"/>
                  </a:cxn>
                </a:cxnLst>
                <a:rect l="0" t="0" r="r" b="b"/>
                <a:pathLst>
                  <a:path w="621" h="3330">
                    <a:moveTo>
                      <a:pt x="477" y="15"/>
                    </a:moveTo>
                    <a:lnTo>
                      <a:pt x="0" y="0"/>
                    </a:lnTo>
                    <a:lnTo>
                      <a:pt x="36" y="3330"/>
                    </a:lnTo>
                    <a:lnTo>
                      <a:pt x="621" y="3327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1505" name="Text Box 17"/>
            <p:cNvSpPr txBox="1">
              <a:spLocks noChangeArrowheads="1"/>
            </p:cNvSpPr>
            <p:nvPr/>
          </p:nvSpPr>
          <p:spPr bwMode="auto">
            <a:xfrm>
              <a:off x="3936" y="1392"/>
              <a:ext cx="51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 smtClean="0">
                  <a:solidFill>
                    <a:srgbClr val="0000FF"/>
                  </a:solidFill>
                </a:rPr>
                <a:t>Zone de pêche</a:t>
              </a:r>
              <a:endParaRPr lang="fr-FR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91506" name="Text Box 18"/>
          <p:cNvSpPr txBox="1">
            <a:spLocks noChangeArrowheads="1"/>
          </p:cNvSpPr>
          <p:nvPr/>
        </p:nvSpPr>
        <p:spPr bwMode="auto">
          <a:xfrm>
            <a:off x="428596" y="920762"/>
            <a:ext cx="533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/>
              <a:t>En </a:t>
            </a:r>
            <a:r>
              <a:rPr lang="fr-FR" dirty="0">
                <a:solidFill>
                  <a:srgbClr val="FF3300"/>
                </a:solidFill>
              </a:rPr>
              <a:t>1995</a:t>
            </a:r>
            <a:r>
              <a:rPr lang="fr-FR" dirty="0"/>
              <a:t>, </a:t>
            </a:r>
            <a:r>
              <a:rPr lang="fr-FR" dirty="0" smtClean="0"/>
              <a:t>création de l’AMP ‘Soufrière </a:t>
            </a:r>
            <a:r>
              <a:rPr lang="fr-FR" dirty="0"/>
              <a:t>Marine Management </a:t>
            </a:r>
            <a:r>
              <a:rPr lang="fr-FR" dirty="0" smtClean="0"/>
              <a:t>Area’. Elle comporte un réseau de ‘no-</a:t>
            </a:r>
            <a:r>
              <a:rPr lang="fr-FR" dirty="0" err="1" smtClean="0"/>
              <a:t>take</a:t>
            </a:r>
            <a:r>
              <a:rPr lang="fr-FR" dirty="0" smtClean="0"/>
              <a:t> areas’ (= niveau 5) :  </a:t>
            </a:r>
            <a:r>
              <a:rPr lang="fr-FR" dirty="0" smtClean="0">
                <a:solidFill>
                  <a:srgbClr val="FF3300"/>
                </a:solidFill>
              </a:rPr>
              <a:t>35</a:t>
            </a:r>
            <a:r>
              <a:rPr lang="fr-FR" dirty="0">
                <a:solidFill>
                  <a:srgbClr val="FF3300"/>
                </a:solidFill>
              </a:rPr>
              <a:t>%</a:t>
            </a:r>
            <a:r>
              <a:rPr lang="fr-FR" dirty="0"/>
              <a:t> </a:t>
            </a:r>
            <a:r>
              <a:rPr lang="fr-FR" dirty="0" smtClean="0"/>
              <a:t>de la zone de pêche</a:t>
            </a:r>
            <a:endParaRPr lang="fr-FR" dirty="0"/>
          </a:p>
        </p:txBody>
      </p:sp>
      <p:sp>
        <p:nvSpPr>
          <p:cNvPr id="191507" name="Text Box 19"/>
          <p:cNvSpPr txBox="1">
            <a:spLocks noChangeArrowheads="1"/>
          </p:cNvSpPr>
          <p:nvPr/>
        </p:nvSpPr>
        <p:spPr bwMode="auto">
          <a:xfrm>
            <a:off x="381000" y="2244927"/>
            <a:ext cx="54768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rgbClr val="FF3300"/>
                </a:solidFill>
              </a:rPr>
              <a:t>1994 </a:t>
            </a:r>
            <a:r>
              <a:rPr lang="fr-FR" dirty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fr-FR" dirty="0" smtClean="0">
                <a:solidFill>
                  <a:srgbClr val="FF3300"/>
                </a:solidFill>
              </a:rPr>
              <a:t>1996</a:t>
            </a:r>
            <a:r>
              <a:rPr lang="fr-FR" dirty="0" smtClean="0"/>
              <a:t>.</a:t>
            </a:r>
            <a:r>
              <a:rPr lang="fr-FR" dirty="0" smtClean="0">
                <a:solidFill>
                  <a:srgbClr val="FF3300"/>
                </a:solidFill>
              </a:rPr>
              <a:t> </a:t>
            </a:r>
            <a:r>
              <a:rPr lang="fr-FR" dirty="0" smtClean="0"/>
              <a:t>CPUE (captures par unité d’effort) pour les petits pièges (= casiers) : diminuent de 28%. Pour les grands pièges : augmentent de 24</a:t>
            </a:r>
            <a:r>
              <a:rPr lang="fr-FR" dirty="0"/>
              <a:t>%. </a:t>
            </a:r>
            <a:r>
              <a:rPr lang="fr-FR" dirty="0" smtClean="0"/>
              <a:t>Les pêcheurs accroissent l’effort de pêche </a:t>
            </a:r>
            <a:r>
              <a:rPr lang="fr-FR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fr-FR" dirty="0" smtClean="0">
                <a:solidFill>
                  <a:srgbClr val="FF0000"/>
                </a:solidFill>
              </a:rPr>
              <a:t> faible changement des captures totales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381000" y="3907041"/>
            <a:ext cx="5548322" cy="1879413"/>
            <a:chOff x="381000" y="3907041"/>
            <a:chExt cx="5548322" cy="1879413"/>
          </a:xfrm>
        </p:grpSpPr>
        <p:sp>
          <p:nvSpPr>
            <p:cNvPr id="191508" name="Text Box 20"/>
            <p:cNvSpPr txBox="1">
              <a:spLocks noChangeArrowheads="1"/>
            </p:cNvSpPr>
            <p:nvPr/>
          </p:nvSpPr>
          <p:spPr bwMode="auto">
            <a:xfrm>
              <a:off x="381000" y="3907041"/>
              <a:ext cx="5476884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dirty="0">
                  <a:solidFill>
                    <a:srgbClr val="FF3300"/>
                  </a:solidFill>
                </a:rPr>
                <a:t>1994 </a:t>
              </a:r>
              <a:r>
                <a:rPr lang="fr-FR" dirty="0">
                  <a:solidFill>
                    <a:srgbClr val="FF3300"/>
                  </a:solidFill>
                  <a:sym typeface="Wingdings" pitchFamily="2" charset="2"/>
                </a:rPr>
                <a:t> </a:t>
              </a:r>
              <a:r>
                <a:rPr lang="fr-FR" dirty="0" smtClean="0">
                  <a:solidFill>
                    <a:srgbClr val="FF3300"/>
                  </a:solidFill>
                  <a:sym typeface="Wingdings" pitchFamily="2" charset="2"/>
                </a:rPr>
                <a:t>2001</a:t>
              </a:r>
              <a:r>
                <a:rPr lang="fr-FR" dirty="0" smtClean="0">
                  <a:sym typeface="Wingdings" pitchFamily="2" charset="2"/>
                </a:rPr>
                <a:t>.  </a:t>
              </a:r>
              <a:r>
                <a:rPr lang="fr-FR" dirty="0">
                  <a:sym typeface="Wingdings" pitchFamily="2" charset="2"/>
                </a:rPr>
                <a:t>CPUE </a:t>
              </a:r>
              <a:r>
                <a:rPr lang="fr-FR" dirty="0" smtClean="0">
                  <a:sym typeface="Wingdings" pitchFamily="2" charset="2"/>
                </a:rPr>
                <a:t>pour les petits pièges : augmentent de </a:t>
              </a:r>
              <a:r>
                <a:rPr lang="fr-FR" dirty="0" smtClean="0">
                  <a:solidFill>
                    <a:srgbClr val="FF3300"/>
                  </a:solidFill>
                  <a:sym typeface="Wingdings" pitchFamily="2" charset="2"/>
                </a:rPr>
                <a:t>80%. </a:t>
              </a:r>
              <a:r>
                <a:rPr lang="fr-FR" dirty="0" smtClean="0">
                  <a:sym typeface="Wingdings" pitchFamily="2" charset="2"/>
                </a:rPr>
                <a:t> Pour les grands pièges : augmentent de </a:t>
              </a:r>
              <a:r>
                <a:rPr lang="fr-FR" dirty="0" smtClean="0">
                  <a:solidFill>
                    <a:srgbClr val="FF3300"/>
                  </a:solidFill>
                  <a:sym typeface="Wingdings" pitchFamily="2" charset="2"/>
                </a:rPr>
                <a:t>36</a:t>
              </a:r>
              <a:r>
                <a:rPr lang="fr-FR" dirty="0">
                  <a:solidFill>
                    <a:srgbClr val="FF3300"/>
                  </a:solidFill>
                  <a:sym typeface="Wingdings" pitchFamily="2" charset="2"/>
                </a:rPr>
                <a:t>%</a:t>
              </a:r>
              <a:r>
                <a:rPr lang="fr-FR" dirty="0">
                  <a:sym typeface="Wingdings" pitchFamily="2" charset="2"/>
                </a:rPr>
                <a:t>. </a:t>
              </a:r>
              <a:r>
                <a:rPr lang="fr-FR" dirty="0" smtClean="0">
                  <a:sym typeface="Wingdings" pitchFamily="2" charset="2"/>
                </a:rPr>
                <a:t>Captures moyennes par sortie : augmentation de </a:t>
              </a:r>
              <a:r>
                <a:rPr lang="fr-FR" dirty="0" smtClean="0">
                  <a:solidFill>
                    <a:srgbClr val="FF3300"/>
                  </a:solidFill>
                  <a:sym typeface="Wingdings" pitchFamily="2" charset="2"/>
                </a:rPr>
                <a:t>90</a:t>
              </a:r>
              <a:r>
                <a:rPr lang="fr-FR" dirty="0" smtClean="0">
                  <a:sym typeface="Wingdings" pitchFamily="2" charset="2"/>
                </a:rPr>
                <a:t> et </a:t>
              </a:r>
              <a:r>
                <a:rPr lang="fr-FR" dirty="0">
                  <a:solidFill>
                    <a:srgbClr val="FF3300"/>
                  </a:solidFill>
                  <a:sym typeface="Wingdings" pitchFamily="2" charset="2"/>
                </a:rPr>
                <a:t>46</a:t>
              </a:r>
              <a:r>
                <a:rPr lang="fr-FR" dirty="0" smtClean="0">
                  <a:solidFill>
                    <a:srgbClr val="FF3300"/>
                  </a:solidFill>
                  <a:sym typeface="Wingdings" pitchFamily="2" charset="2"/>
                </a:rPr>
                <a:t>%</a:t>
              </a:r>
              <a:r>
                <a:rPr lang="fr-FR" dirty="0" smtClean="0">
                  <a:sym typeface="Wingdings" pitchFamily="2" charset="2"/>
                </a:rPr>
                <a:t>,</a:t>
              </a:r>
              <a:r>
                <a:rPr lang="fr-FR" dirty="0" smtClean="0">
                  <a:solidFill>
                    <a:srgbClr val="FF3300"/>
                  </a:solidFill>
                  <a:sym typeface="Wingdings" pitchFamily="2" charset="2"/>
                </a:rPr>
                <a:t> </a:t>
              </a:r>
              <a:r>
                <a:rPr lang="fr-FR" dirty="0" smtClean="0">
                  <a:sym typeface="Wingdings" pitchFamily="2" charset="2"/>
                </a:rPr>
                <a:t>respectivement. Effort de pêche stable</a:t>
              </a:r>
              <a:endParaRPr lang="fr-FR" dirty="0"/>
            </a:p>
          </p:txBody>
        </p:sp>
        <p:sp>
          <p:nvSpPr>
            <p:cNvPr id="191509" name="Text Box 21"/>
            <p:cNvSpPr txBox="1">
              <a:spLocks noChangeArrowheads="1"/>
            </p:cNvSpPr>
            <p:nvPr/>
          </p:nvSpPr>
          <p:spPr bwMode="auto">
            <a:xfrm>
              <a:off x="1898658" y="5478677"/>
              <a:ext cx="4030664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dirty="0"/>
                <a:t>Roberts </a:t>
              </a:r>
              <a:r>
                <a:rPr lang="fr-FR" sz="1400" i="1" dirty="0"/>
                <a:t>et al., </a:t>
              </a:r>
              <a:r>
                <a:rPr lang="fr-FR" sz="1400" dirty="0"/>
                <a:t>2001. </a:t>
              </a:r>
              <a:r>
                <a:rPr lang="fr-FR" sz="1400" i="1" dirty="0"/>
                <a:t>Science, </a:t>
              </a:r>
              <a:r>
                <a:rPr lang="fr-FR" sz="1400" dirty="0"/>
                <a:t>294 : 1920-1923 </a:t>
              </a:r>
            </a:p>
          </p:txBody>
        </p:sp>
      </p:grpSp>
      <p:sp>
        <p:nvSpPr>
          <p:cNvPr id="191510" name="Text Box 22"/>
          <p:cNvSpPr txBox="1">
            <a:spLocks noChangeArrowheads="1"/>
          </p:cNvSpPr>
          <p:nvPr/>
        </p:nvSpPr>
        <p:spPr bwMode="auto">
          <a:xfrm>
            <a:off x="7162800" y="1203325"/>
            <a:ext cx="1981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200">
                <a:solidFill>
                  <a:srgbClr val="CC3300"/>
                </a:solidFill>
              </a:rPr>
              <a:t>La Soufrière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7158" y="191136"/>
            <a:ext cx="5836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 la pure théorie un peu naïve ?</a:t>
            </a:r>
            <a:endParaRPr lang="fr-FR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7158" y="6049052"/>
            <a:ext cx="6077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Et pourtant, cela semble marcher !</a:t>
            </a:r>
            <a:endParaRPr lang="fr-FR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06" grpId="0"/>
      <p:bldP spid="191507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1000450" name="Picture 2" descr="Effet reserve peche Bonifacio (Culioli)0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7021844" cy="341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7500958" y="1571612"/>
            <a:ext cx="128588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D’après </a:t>
            </a:r>
            <a:r>
              <a:rPr lang="fr-FR" sz="1400" dirty="0" err="1" smtClean="0"/>
              <a:t>Culioli</a:t>
            </a:r>
            <a:r>
              <a:rPr lang="fr-FR" sz="1400" dirty="0" smtClean="0"/>
              <a:t>, 2005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714348" y="5286388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Evolution depuis 1994 de la biomasse moyenne des téléostéens de 21 espèces cibles, sur roche, entre 10 et 20 m de profondeur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358082" y="2281190"/>
            <a:ext cx="16430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00FF"/>
                </a:solidFill>
              </a:rPr>
              <a:t>Riserva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naturale</a:t>
            </a:r>
            <a:r>
              <a:rPr lang="fr-FR" sz="2000" dirty="0" smtClean="0">
                <a:solidFill>
                  <a:srgbClr val="0000FF"/>
                </a:solidFill>
              </a:rPr>
              <a:t> di e </a:t>
            </a:r>
            <a:r>
              <a:rPr lang="fr-FR" sz="2000" dirty="0" err="1" smtClean="0">
                <a:solidFill>
                  <a:srgbClr val="0000FF"/>
                </a:solidFill>
              </a:rPr>
              <a:t>Bocche</a:t>
            </a:r>
            <a:r>
              <a:rPr lang="fr-FR" sz="2000" dirty="0" smtClean="0">
                <a:solidFill>
                  <a:srgbClr val="0000FF"/>
                </a:solidFill>
              </a:rPr>
              <a:t> di </a:t>
            </a:r>
            <a:r>
              <a:rPr lang="fr-FR" sz="2000" dirty="0" err="1" smtClean="0">
                <a:solidFill>
                  <a:srgbClr val="0000FF"/>
                </a:solidFill>
              </a:rPr>
              <a:t>Bunifaziu</a:t>
            </a:r>
            <a:endParaRPr lang="fr-FR" sz="2000" dirty="0" smtClean="0">
              <a:solidFill>
                <a:srgbClr val="0000FF"/>
              </a:solidFill>
            </a:endParaRPr>
          </a:p>
          <a:p>
            <a:r>
              <a:rPr lang="fr-FR" sz="2000" dirty="0" smtClean="0">
                <a:solidFill>
                  <a:srgbClr val="0000FF"/>
                </a:solidFill>
              </a:rPr>
              <a:t>Réserve naturelle des Bouches de Bonifacio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5720" y="1058275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Libre exploitation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785918" y="857232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Réserve partielle : pêche artisanale autorisée, pêche amateur réglementée, chasse sous-marine interdite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786446" y="1071546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Réserve intégrale</a:t>
            </a:r>
            <a:endParaRPr lang="fr-FR" sz="1600" dirty="0"/>
          </a:p>
        </p:txBody>
      </p:sp>
      <p:cxnSp>
        <p:nvCxnSpPr>
          <p:cNvPr id="11" name="Connecteur droit avec flèche 10"/>
          <p:cNvCxnSpPr/>
          <p:nvPr/>
        </p:nvCxnSpPr>
        <p:spPr bwMode="auto">
          <a:xfrm rot="16200000" flipH="1">
            <a:off x="392877" y="2536025"/>
            <a:ext cx="2143140" cy="3571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rot="5400000">
            <a:off x="1321571" y="2321711"/>
            <a:ext cx="135732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 rot="5400000">
            <a:off x="6394463" y="1677975"/>
            <a:ext cx="500066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1500166" y="4876396"/>
            <a:ext cx="54292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0" dirty="0" smtClean="0"/>
              <a:t>1994/1995       2000-2001        2001-2002         2002-2003</a:t>
            </a:r>
            <a:endParaRPr lang="fr-FR" sz="1600" b="0" dirty="0"/>
          </a:p>
        </p:txBody>
      </p:sp>
      <p:sp>
        <p:nvSpPr>
          <p:cNvPr id="14" name="Rectangle 13"/>
          <p:cNvSpPr/>
          <p:nvPr/>
        </p:nvSpPr>
        <p:spPr>
          <a:xfrm>
            <a:off x="357158" y="191136"/>
            <a:ext cx="5836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 la pure théorie un peu naïve ?</a:t>
            </a:r>
            <a:endParaRPr lang="fr-FR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158" y="6049052"/>
            <a:ext cx="6077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Et pourtant, cela semble marcher !</a:t>
            </a:r>
            <a:endParaRPr lang="fr-FR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1406" y="1857364"/>
            <a:ext cx="10715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g/100 m²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57D0-3A09-4328-B3C8-291E52365244}" type="slidenum">
              <a:rPr lang="fr-FR"/>
              <a:pPr/>
              <a:t>26</a:t>
            </a:fld>
            <a:endParaRPr lang="fr-FR"/>
          </a:p>
        </p:txBody>
      </p:sp>
      <p:pic>
        <p:nvPicPr>
          <p:cNvPr id="403460" name="Picture 4" descr="MPA effet spillover (Russ et Alcala 1996)2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5216525" cy="6524625"/>
          </a:xfrm>
          <a:prstGeom prst="rect">
            <a:avLst/>
          </a:prstGeom>
          <a:noFill/>
        </p:spPr>
      </p:pic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5508625" y="260350"/>
            <a:ext cx="3240088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La réserve (</a:t>
            </a:r>
            <a:r>
              <a:rPr lang="fr-FR" dirty="0" smtClean="0"/>
              <a:t>niveau 5) </a:t>
            </a:r>
            <a:r>
              <a:rPr lang="fr-FR" dirty="0"/>
              <a:t>d'Apo (Philippines) et la zone limitrophe (&lt; 500 m)</a:t>
            </a:r>
          </a:p>
          <a:p>
            <a:pPr>
              <a:spcBef>
                <a:spcPct val="50000"/>
              </a:spcBef>
            </a:pPr>
            <a:r>
              <a:rPr lang="fr-FR" dirty="0"/>
              <a:t>Récifs coralliens</a:t>
            </a:r>
          </a:p>
          <a:p>
            <a:pPr>
              <a:spcBef>
                <a:spcPct val="50000"/>
              </a:spcBef>
            </a:pPr>
            <a:r>
              <a:rPr lang="fr-FR" dirty="0"/>
              <a:t>Téléostéens : </a:t>
            </a:r>
            <a:r>
              <a:rPr lang="fr-FR" dirty="0" err="1"/>
              <a:t>Serranidae</a:t>
            </a:r>
            <a:r>
              <a:rPr lang="fr-FR" dirty="0"/>
              <a:t>, </a:t>
            </a:r>
            <a:r>
              <a:rPr lang="fr-FR" dirty="0" err="1"/>
              <a:t>Lutjanidae</a:t>
            </a:r>
            <a:r>
              <a:rPr lang="fr-FR" dirty="0"/>
              <a:t>, </a:t>
            </a:r>
            <a:r>
              <a:rPr lang="fr-FR" dirty="0" err="1"/>
              <a:t>Lethrinidae</a:t>
            </a:r>
            <a:r>
              <a:rPr lang="fr-FR" dirty="0"/>
              <a:t> et </a:t>
            </a:r>
            <a:r>
              <a:rPr lang="fr-FR" dirty="0" err="1"/>
              <a:t>Carangidae</a:t>
            </a:r>
            <a:endParaRPr lang="fr-FR" dirty="0"/>
          </a:p>
        </p:txBody>
      </p:sp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5580063" y="2997200"/>
            <a:ext cx="29527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L'accroissement de la densité et de la diversité spécifique hors de la réserve (</a:t>
            </a:r>
            <a:r>
              <a:rPr lang="fr-FR" sz="2000">
                <a:solidFill>
                  <a:srgbClr val="FF3300"/>
                </a:solidFill>
              </a:rPr>
              <a:t>spillover</a:t>
            </a:r>
            <a:r>
              <a:rPr lang="fr-FR" sz="2000"/>
              <a:t>) : significatif à partir de </a:t>
            </a:r>
            <a:r>
              <a:rPr lang="fr-FR" sz="2000">
                <a:solidFill>
                  <a:srgbClr val="FF3300"/>
                </a:solidFill>
              </a:rPr>
              <a:t>11 ans</a:t>
            </a:r>
          </a:p>
        </p:txBody>
      </p:sp>
      <p:sp>
        <p:nvSpPr>
          <p:cNvPr id="403464" name="Text Box 8"/>
          <p:cNvSpPr txBox="1">
            <a:spLocks noChangeArrowheads="1"/>
          </p:cNvSpPr>
          <p:nvPr/>
        </p:nvSpPr>
        <p:spPr bwMode="auto">
          <a:xfrm>
            <a:off x="5724525" y="5548986"/>
            <a:ext cx="280828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/>
              <a:t>D'après Russ et Alcala, 1996. </a:t>
            </a:r>
            <a:r>
              <a:rPr lang="en-GB" sz="1400" i="1" dirty="0"/>
              <a:t>Mar. Ecol. </a:t>
            </a:r>
            <a:r>
              <a:rPr lang="en-GB" sz="1400" i="1" dirty="0" err="1" smtClean="0"/>
              <a:t>Prog</a:t>
            </a:r>
            <a:r>
              <a:rPr lang="en-GB" sz="1400" i="1" dirty="0" smtClean="0"/>
              <a:t>. </a:t>
            </a:r>
            <a:r>
              <a:rPr lang="en-GB" sz="1400" i="1" dirty="0"/>
              <a:t>Ser., </a:t>
            </a:r>
            <a:r>
              <a:rPr lang="en-GB" sz="1400" dirty="0"/>
              <a:t>132 : 1-9</a:t>
            </a:r>
            <a:r>
              <a:rPr lang="fr-FR" sz="1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3" name="Image 2" descr="MPA spillover Carry sparids (Goni et al 2008)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32393"/>
            <a:ext cx="4572032" cy="59074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57224" y="71414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solidFill>
                  <a:srgbClr val="0000FF"/>
                </a:solidFill>
              </a:rPr>
              <a:t>Spillover</a:t>
            </a:r>
            <a:r>
              <a:rPr lang="fr-FR" sz="2400" dirty="0" smtClean="0">
                <a:solidFill>
                  <a:srgbClr val="0000FF"/>
                </a:solidFill>
              </a:rPr>
              <a:t> dans une AMP de </a:t>
            </a:r>
            <a:r>
              <a:rPr lang="fr-FR" sz="2400" dirty="0" smtClean="0">
                <a:solidFill>
                  <a:srgbClr val="0000FF"/>
                </a:solidFill>
              </a:rPr>
              <a:t>Méditerranée</a:t>
            </a:r>
            <a:r>
              <a:rPr lang="fr-FR" sz="2400" dirty="0" smtClean="0">
                <a:solidFill>
                  <a:srgbClr val="0000FF"/>
                </a:solidFill>
              </a:rPr>
              <a:t>, Carry (Provence, France)</a:t>
            </a:r>
            <a:endParaRPr lang="fr-FR" sz="2400" dirty="0">
              <a:solidFill>
                <a:srgbClr val="0000FF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 bwMode="auto">
          <a:xfrm rot="10800000">
            <a:off x="4714876" y="3546463"/>
            <a:ext cx="57150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Connecteur droit avec flèche 9"/>
          <p:cNvCxnSpPr/>
          <p:nvPr/>
        </p:nvCxnSpPr>
        <p:spPr bwMode="auto">
          <a:xfrm rot="10800000">
            <a:off x="4714877" y="4402131"/>
            <a:ext cx="57150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Accolade fermante 10"/>
          <p:cNvSpPr/>
          <p:nvPr/>
        </p:nvSpPr>
        <p:spPr bwMode="auto">
          <a:xfrm>
            <a:off x="5429256" y="3546463"/>
            <a:ext cx="142876" cy="857256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43570" y="369159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Approximate</a:t>
            </a:r>
            <a:r>
              <a:rPr lang="fr-FR" sz="1400" dirty="0" smtClean="0"/>
              <a:t> 95% confidence </a:t>
            </a:r>
            <a:r>
              <a:rPr lang="fr-FR" sz="1400" dirty="0" err="1" smtClean="0"/>
              <a:t>envelope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857884" y="4429132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Distance : distance de la limite de l’AMP niveau 5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143636" y="2334276"/>
            <a:ext cx="278608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D’après </a:t>
            </a:r>
            <a:r>
              <a:rPr lang="fr-FR" sz="1400" dirty="0" err="1" smtClean="0"/>
              <a:t>Goñi</a:t>
            </a:r>
            <a:r>
              <a:rPr lang="fr-FR" sz="1400" dirty="0" smtClean="0"/>
              <a:t> et al., 2008. </a:t>
            </a:r>
            <a:r>
              <a:rPr lang="fr-FR" sz="1400" i="1" dirty="0" smtClean="0"/>
              <a:t>Mar. </a:t>
            </a:r>
            <a:r>
              <a:rPr lang="fr-FR" sz="1400" i="1" dirty="0" err="1" smtClean="0"/>
              <a:t>Ecol</a:t>
            </a:r>
            <a:r>
              <a:rPr lang="fr-FR" sz="1400" i="1" dirty="0" smtClean="0"/>
              <a:t>. </a:t>
            </a:r>
            <a:r>
              <a:rPr lang="fr-FR" sz="1400" i="1" dirty="0" err="1" smtClean="0"/>
              <a:t>Prog</a:t>
            </a:r>
            <a:r>
              <a:rPr lang="fr-FR" sz="1400" i="1" dirty="0" smtClean="0"/>
              <a:t>. </a:t>
            </a:r>
            <a:r>
              <a:rPr lang="fr-FR" sz="1400" i="1" dirty="0" err="1" smtClean="0"/>
              <a:t>Se</a:t>
            </a:r>
            <a:r>
              <a:rPr lang="fr-FR" sz="1400" dirty="0" err="1" smtClean="0"/>
              <a:t>r</a:t>
            </a:r>
            <a:r>
              <a:rPr lang="fr-FR" sz="1400" dirty="0" smtClean="0"/>
              <a:t>., 366159-174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5715008" y="1000108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Bien mis en évidence. Accroissement à grande distance = artéfact lié à la profondeur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572132" y="5286388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Résulats</a:t>
            </a:r>
            <a:r>
              <a:rPr lang="fr-FR" dirty="0" smtClean="0">
                <a:solidFill>
                  <a:srgbClr val="0000FF"/>
                </a:solidFill>
              </a:rPr>
              <a:t> du programme européen </a:t>
            </a:r>
            <a:r>
              <a:rPr lang="fr-FR" dirty="0" err="1" smtClean="0">
                <a:solidFill>
                  <a:srgbClr val="0000FF"/>
                </a:solidFill>
              </a:rPr>
              <a:t>Biomex</a:t>
            </a:r>
            <a:endParaRPr lang="fr-FR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3" name="Image 2" descr="MPA spillover Carry mullet (Goni et al 2008)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651925"/>
            <a:ext cx="4572032" cy="6140679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 bwMode="auto">
          <a:xfrm rot="10800000">
            <a:off x="4714877" y="3141659"/>
            <a:ext cx="57150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Connecteur droit avec flèche 5"/>
          <p:cNvCxnSpPr/>
          <p:nvPr/>
        </p:nvCxnSpPr>
        <p:spPr bwMode="auto">
          <a:xfrm rot="10800000">
            <a:off x="4714877" y="3998915"/>
            <a:ext cx="57150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Accolade fermante 6"/>
          <p:cNvSpPr/>
          <p:nvPr/>
        </p:nvSpPr>
        <p:spPr bwMode="auto">
          <a:xfrm>
            <a:off x="5357819" y="3141659"/>
            <a:ext cx="142876" cy="857256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72133" y="3261381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Approximate</a:t>
            </a:r>
            <a:r>
              <a:rPr lang="fr-FR" sz="1400" dirty="0" smtClean="0"/>
              <a:t> 95% confidence </a:t>
            </a:r>
            <a:r>
              <a:rPr lang="fr-FR" sz="1400" dirty="0" err="1" smtClean="0"/>
              <a:t>envelope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6000760" y="1714488"/>
            <a:ext cx="27146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D’après </a:t>
            </a:r>
            <a:r>
              <a:rPr lang="fr-FR" sz="1400" dirty="0" err="1" smtClean="0"/>
              <a:t>Goñi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2008. </a:t>
            </a:r>
            <a:r>
              <a:rPr lang="fr-FR" sz="1400" i="1" dirty="0" smtClean="0"/>
              <a:t>Mar. </a:t>
            </a:r>
            <a:r>
              <a:rPr lang="fr-FR" sz="1400" i="1" dirty="0" err="1" smtClean="0"/>
              <a:t>Ecol</a:t>
            </a:r>
            <a:r>
              <a:rPr lang="fr-FR" sz="1400" i="1" dirty="0" smtClean="0"/>
              <a:t>. </a:t>
            </a:r>
            <a:r>
              <a:rPr lang="fr-FR" sz="1400" i="1" dirty="0" err="1" smtClean="0"/>
              <a:t>Prog</a:t>
            </a:r>
            <a:r>
              <a:rPr lang="fr-FR" sz="1400" i="1" dirty="0" smtClean="0"/>
              <a:t>. </a:t>
            </a:r>
            <a:r>
              <a:rPr lang="fr-FR" sz="1400" i="1" dirty="0" err="1" smtClean="0"/>
              <a:t>Ser</a:t>
            </a:r>
            <a:r>
              <a:rPr lang="fr-FR" sz="1400" i="1" dirty="0" smtClean="0"/>
              <a:t>.</a:t>
            </a:r>
            <a:r>
              <a:rPr lang="fr-FR" sz="1400" dirty="0" smtClean="0"/>
              <a:t>, 366159-174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928662" y="142852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solidFill>
                  <a:srgbClr val="0000FF"/>
                </a:solidFill>
              </a:rPr>
              <a:t>Spillover</a:t>
            </a:r>
            <a:r>
              <a:rPr lang="fr-FR" sz="2400" dirty="0" smtClean="0">
                <a:solidFill>
                  <a:srgbClr val="0000FF"/>
                </a:solidFill>
              </a:rPr>
              <a:t> dans une AMP de </a:t>
            </a:r>
            <a:r>
              <a:rPr lang="fr-FR" sz="2400" dirty="0" smtClean="0">
                <a:solidFill>
                  <a:srgbClr val="0000FF"/>
                </a:solidFill>
              </a:rPr>
              <a:t>Méditerranée</a:t>
            </a:r>
            <a:r>
              <a:rPr lang="fr-FR" sz="2400" dirty="0" smtClean="0">
                <a:solidFill>
                  <a:srgbClr val="0000FF"/>
                </a:solidFill>
              </a:rPr>
              <a:t>, Carry (Provence, France)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29322" y="392906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Distance : distance de la limite de l’AMP niveau 5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643570" y="121442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Bien mis en évidence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929322" y="2428868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Résulats</a:t>
            </a:r>
            <a:r>
              <a:rPr lang="fr-FR" dirty="0" smtClean="0">
                <a:solidFill>
                  <a:srgbClr val="0000FF"/>
                </a:solidFill>
              </a:rPr>
              <a:t> du programme européen </a:t>
            </a:r>
            <a:r>
              <a:rPr lang="fr-FR" dirty="0" err="1" smtClean="0">
                <a:solidFill>
                  <a:srgbClr val="0000FF"/>
                </a:solidFill>
              </a:rPr>
              <a:t>Biomex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00628" y="4714884"/>
            <a:ext cx="321471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Ce n’est donc pas de la théorie sans bases scientifiques</a:t>
            </a:r>
            <a:endParaRPr lang="fr-FR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3" name="Image 2" descr="MPA spillover Cabrera (Goni et al 2008)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714356"/>
            <a:ext cx="5347865" cy="5982812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 bwMode="auto">
          <a:xfrm rot="10800000">
            <a:off x="5357818" y="3260710"/>
            <a:ext cx="57150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Connecteur droit avec flèche 5"/>
          <p:cNvCxnSpPr/>
          <p:nvPr/>
        </p:nvCxnSpPr>
        <p:spPr bwMode="auto">
          <a:xfrm rot="10800000">
            <a:off x="5357819" y="4498981"/>
            <a:ext cx="57150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Accolade fermante 6"/>
          <p:cNvSpPr/>
          <p:nvPr/>
        </p:nvSpPr>
        <p:spPr bwMode="auto">
          <a:xfrm>
            <a:off x="6000760" y="3260709"/>
            <a:ext cx="142876" cy="1239859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43636" y="3620159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Approximate</a:t>
            </a:r>
            <a:r>
              <a:rPr lang="fr-FR" sz="1400" dirty="0" smtClean="0"/>
              <a:t> 95% confidence </a:t>
            </a:r>
            <a:r>
              <a:rPr lang="fr-FR" sz="1400" dirty="0" err="1" smtClean="0"/>
              <a:t>envelope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6215074" y="1571612"/>
            <a:ext cx="278608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D’après </a:t>
            </a:r>
            <a:r>
              <a:rPr lang="fr-FR" sz="1400" dirty="0" err="1" smtClean="0"/>
              <a:t>Goñi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r>
              <a:rPr lang="fr-FR" sz="1400" dirty="0" smtClean="0"/>
              <a:t>2008. </a:t>
            </a:r>
            <a:r>
              <a:rPr lang="fr-FR" sz="1400" i="1" dirty="0" smtClean="0"/>
              <a:t>Mar. </a:t>
            </a:r>
            <a:r>
              <a:rPr lang="fr-FR" sz="1400" i="1" dirty="0" err="1" smtClean="0"/>
              <a:t>Ecol</a:t>
            </a:r>
            <a:r>
              <a:rPr lang="fr-FR" sz="1400" i="1" dirty="0" smtClean="0"/>
              <a:t>. </a:t>
            </a:r>
            <a:r>
              <a:rPr lang="fr-FR" sz="1400" i="1" dirty="0" err="1" smtClean="0"/>
              <a:t>Progr</a:t>
            </a:r>
            <a:r>
              <a:rPr lang="fr-FR" sz="1400" i="1" dirty="0" smtClean="0"/>
              <a:t>. </a:t>
            </a:r>
            <a:r>
              <a:rPr lang="fr-FR" sz="1400" i="1" dirty="0" err="1" smtClean="0"/>
              <a:t>Ser</a:t>
            </a:r>
            <a:r>
              <a:rPr lang="fr-FR" sz="1400" i="1" dirty="0" smtClean="0"/>
              <a:t>.</a:t>
            </a:r>
            <a:r>
              <a:rPr lang="fr-FR" sz="1400" dirty="0" smtClean="0"/>
              <a:t>, 366159-174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357290" y="142852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solidFill>
                  <a:srgbClr val="0000FF"/>
                </a:solidFill>
              </a:rPr>
              <a:t>Spillover</a:t>
            </a:r>
            <a:r>
              <a:rPr lang="fr-FR" sz="2400" dirty="0" smtClean="0">
                <a:solidFill>
                  <a:srgbClr val="0000FF"/>
                </a:solidFill>
              </a:rPr>
              <a:t> dans une AMP de  Méditerranée, Cabrera, Baléares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84804" y="2214554"/>
            <a:ext cx="2987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Distance : distance de la limite de l’AMP niveau 5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143636" y="107154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Bien mis en évidence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500694" y="4714884"/>
            <a:ext cx="328614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Ce n’est donc pas de la théorie sans bases scientifiques</a:t>
            </a:r>
            <a:endParaRPr lang="fr-FR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15074" y="2857496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Résulats</a:t>
            </a:r>
            <a:r>
              <a:rPr lang="fr-FR" dirty="0" smtClean="0">
                <a:solidFill>
                  <a:srgbClr val="0000FF"/>
                </a:solidFill>
              </a:rPr>
              <a:t> du programme européen </a:t>
            </a:r>
            <a:r>
              <a:rPr lang="fr-FR" dirty="0" err="1" smtClean="0">
                <a:solidFill>
                  <a:srgbClr val="0000FF"/>
                </a:solidFill>
              </a:rPr>
              <a:t>Biomex</a:t>
            </a:r>
            <a:endParaRPr lang="fr-FR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CAF2-E2E1-49F2-BD2C-B62B24FF60D4}" type="slidenum">
              <a:rPr lang="fr-FR"/>
              <a:pPr/>
              <a:t>3</a:t>
            </a:fld>
            <a:endParaRPr lang="fr-FR"/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228600" y="1600200"/>
            <a:ext cx="12715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</a:t>
            </a:r>
            <a:r>
              <a:rPr lang="fr-FR" sz="2000" dirty="0"/>
              <a:t>5</a:t>
            </a:r>
            <a:endParaRPr lang="en-GB" sz="2000" dirty="0"/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228600" y="24384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</a:t>
            </a:r>
            <a:r>
              <a:rPr lang="fr-FR" sz="2000" dirty="0"/>
              <a:t>4</a:t>
            </a:r>
            <a:endParaRPr lang="en-GB" sz="2000" dirty="0"/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228600" y="3352800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</a:t>
            </a:r>
            <a:r>
              <a:rPr lang="fr-FR" sz="2000" dirty="0"/>
              <a:t>3</a:t>
            </a:r>
            <a:endParaRPr lang="en-GB" sz="2000" dirty="0"/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228600" y="4267200"/>
            <a:ext cx="12715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</a:t>
            </a:r>
            <a:r>
              <a:rPr lang="fr-FR" sz="2000" dirty="0"/>
              <a:t>2</a:t>
            </a:r>
            <a:endParaRPr lang="en-GB" sz="2000" dirty="0"/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228600" y="51816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</a:t>
            </a:r>
            <a:r>
              <a:rPr lang="fr-FR" sz="2000" dirty="0"/>
              <a:t>1</a:t>
            </a:r>
            <a:endParaRPr lang="en-GB" sz="2000" dirty="0"/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228600" y="6019800"/>
            <a:ext cx="12715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0</a:t>
            </a:r>
            <a:endParaRPr lang="en-GB" sz="2400" dirty="0"/>
          </a:p>
        </p:txBody>
      </p:sp>
      <p:pic>
        <p:nvPicPr>
          <p:cNvPr id="183305" name="Picture 9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1420813"/>
            <a:ext cx="520700" cy="788987"/>
          </a:xfrm>
          <a:prstGeom prst="rect">
            <a:avLst/>
          </a:prstGeom>
          <a:noFill/>
        </p:spPr>
      </p:pic>
      <p:pic>
        <p:nvPicPr>
          <p:cNvPr id="183306" name="Picture 10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313" y="2259013"/>
            <a:ext cx="522287" cy="788987"/>
          </a:xfrm>
          <a:prstGeom prst="rect">
            <a:avLst/>
          </a:prstGeom>
          <a:noFill/>
        </p:spPr>
      </p:pic>
      <p:pic>
        <p:nvPicPr>
          <p:cNvPr id="183307" name="Picture 11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97213"/>
            <a:ext cx="571500" cy="865187"/>
          </a:xfrm>
          <a:prstGeom prst="rect">
            <a:avLst/>
          </a:prstGeom>
          <a:noFill/>
        </p:spPr>
      </p:pic>
      <p:pic>
        <p:nvPicPr>
          <p:cNvPr id="183308" name="Picture 12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563" y="4038600"/>
            <a:ext cx="554037" cy="838200"/>
          </a:xfrm>
          <a:prstGeom prst="rect">
            <a:avLst/>
          </a:prstGeom>
          <a:noFill/>
        </p:spPr>
      </p:pic>
      <p:pic>
        <p:nvPicPr>
          <p:cNvPr id="183309" name="Picture 13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953000"/>
            <a:ext cx="554038" cy="838200"/>
          </a:xfrm>
          <a:prstGeom prst="rect">
            <a:avLst/>
          </a:prstGeom>
          <a:noFill/>
        </p:spPr>
      </p:pic>
      <p:pic>
        <p:nvPicPr>
          <p:cNvPr id="183310" name="Picture 14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867400"/>
            <a:ext cx="554038" cy="838200"/>
          </a:xfrm>
          <a:prstGeom prst="rect">
            <a:avLst/>
          </a:prstGeom>
          <a:noFill/>
        </p:spPr>
      </p:pic>
      <p:pic>
        <p:nvPicPr>
          <p:cNvPr id="183312" name="Picture 16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404938"/>
            <a:ext cx="625475" cy="804862"/>
          </a:xfrm>
          <a:prstGeom prst="rect">
            <a:avLst/>
          </a:prstGeom>
          <a:noFill/>
        </p:spPr>
      </p:pic>
      <p:pic>
        <p:nvPicPr>
          <p:cNvPr id="183313" name="Picture 17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319338"/>
            <a:ext cx="627063" cy="804862"/>
          </a:xfrm>
          <a:prstGeom prst="rect">
            <a:avLst/>
          </a:prstGeom>
          <a:noFill/>
        </p:spPr>
      </p:pic>
      <p:pic>
        <p:nvPicPr>
          <p:cNvPr id="183314" name="Picture 18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9538" y="3200400"/>
            <a:ext cx="593725" cy="762000"/>
          </a:xfrm>
          <a:prstGeom prst="rect">
            <a:avLst/>
          </a:prstGeom>
          <a:noFill/>
        </p:spPr>
      </p:pic>
      <p:pic>
        <p:nvPicPr>
          <p:cNvPr id="183315" name="Picture 19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038600"/>
            <a:ext cx="592138" cy="762000"/>
          </a:xfrm>
          <a:prstGeom prst="rect">
            <a:avLst/>
          </a:prstGeom>
          <a:noFill/>
        </p:spPr>
      </p:pic>
      <p:pic>
        <p:nvPicPr>
          <p:cNvPr id="183316" name="Picture 20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953000"/>
            <a:ext cx="652463" cy="838200"/>
          </a:xfrm>
          <a:prstGeom prst="rect">
            <a:avLst/>
          </a:prstGeom>
          <a:noFill/>
        </p:spPr>
      </p:pic>
      <p:pic>
        <p:nvPicPr>
          <p:cNvPr id="183317" name="Picture 21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867400"/>
            <a:ext cx="625475" cy="804863"/>
          </a:xfrm>
          <a:prstGeom prst="rect">
            <a:avLst/>
          </a:prstGeom>
          <a:noFill/>
        </p:spPr>
      </p:pic>
      <p:pic>
        <p:nvPicPr>
          <p:cNvPr id="183319" name="Picture 23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6513" y="1371600"/>
            <a:ext cx="449262" cy="762000"/>
          </a:xfrm>
          <a:prstGeom prst="rect">
            <a:avLst/>
          </a:prstGeom>
          <a:noFill/>
        </p:spPr>
      </p:pic>
      <p:pic>
        <p:nvPicPr>
          <p:cNvPr id="183320" name="Picture 24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209800"/>
            <a:ext cx="449263" cy="762000"/>
          </a:xfrm>
          <a:prstGeom prst="rect">
            <a:avLst/>
          </a:prstGeom>
          <a:noFill/>
        </p:spPr>
      </p:pic>
      <p:pic>
        <p:nvPicPr>
          <p:cNvPr id="183321" name="Picture 25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124200"/>
            <a:ext cx="449263" cy="762000"/>
          </a:xfrm>
          <a:prstGeom prst="rect">
            <a:avLst/>
          </a:prstGeom>
          <a:noFill/>
        </p:spPr>
      </p:pic>
      <p:pic>
        <p:nvPicPr>
          <p:cNvPr id="183322" name="Picture 26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038600"/>
            <a:ext cx="449263" cy="762000"/>
          </a:xfrm>
          <a:prstGeom prst="rect">
            <a:avLst/>
          </a:prstGeom>
          <a:noFill/>
        </p:spPr>
      </p:pic>
      <p:pic>
        <p:nvPicPr>
          <p:cNvPr id="183323" name="Picture 27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029200"/>
            <a:ext cx="449263" cy="762000"/>
          </a:xfrm>
          <a:prstGeom prst="rect">
            <a:avLst/>
          </a:prstGeom>
          <a:noFill/>
        </p:spPr>
      </p:pic>
      <p:pic>
        <p:nvPicPr>
          <p:cNvPr id="183324" name="Picture 28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867400"/>
            <a:ext cx="449263" cy="762000"/>
          </a:xfrm>
          <a:prstGeom prst="rect">
            <a:avLst/>
          </a:prstGeom>
          <a:noFill/>
        </p:spPr>
      </p:pic>
      <p:pic>
        <p:nvPicPr>
          <p:cNvPr id="183326" name="Picture 30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038600"/>
            <a:ext cx="1309688" cy="722313"/>
          </a:xfrm>
          <a:prstGeom prst="rect">
            <a:avLst/>
          </a:prstGeom>
          <a:noFill/>
        </p:spPr>
      </p:pic>
      <p:pic>
        <p:nvPicPr>
          <p:cNvPr id="183327" name="Picture 31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992688"/>
            <a:ext cx="1309688" cy="722312"/>
          </a:xfrm>
          <a:prstGeom prst="rect">
            <a:avLst/>
          </a:prstGeom>
          <a:noFill/>
        </p:spPr>
      </p:pic>
      <p:pic>
        <p:nvPicPr>
          <p:cNvPr id="183328" name="Picture 32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907088"/>
            <a:ext cx="1309688" cy="722312"/>
          </a:xfrm>
          <a:prstGeom prst="rect">
            <a:avLst/>
          </a:prstGeom>
          <a:noFill/>
        </p:spPr>
      </p:pic>
      <p:pic>
        <p:nvPicPr>
          <p:cNvPr id="183330" name="Picture 34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953000"/>
            <a:ext cx="1143000" cy="752475"/>
          </a:xfrm>
          <a:prstGeom prst="rect">
            <a:avLst/>
          </a:prstGeom>
          <a:noFill/>
        </p:spPr>
      </p:pic>
      <p:pic>
        <p:nvPicPr>
          <p:cNvPr id="183331" name="Picture 35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5876925"/>
            <a:ext cx="1143000" cy="752475"/>
          </a:xfrm>
          <a:prstGeom prst="rect">
            <a:avLst/>
          </a:prstGeom>
          <a:noFill/>
        </p:spPr>
      </p:pic>
      <p:pic>
        <p:nvPicPr>
          <p:cNvPr id="183332" name="Picture 36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124200"/>
            <a:ext cx="1309688" cy="722313"/>
          </a:xfrm>
          <a:prstGeom prst="rect">
            <a:avLst/>
          </a:prstGeom>
          <a:noFill/>
        </p:spPr>
      </p:pic>
      <p:pic>
        <p:nvPicPr>
          <p:cNvPr id="183333" name="Picture 37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209800"/>
            <a:ext cx="1309688" cy="722313"/>
          </a:xfrm>
          <a:prstGeom prst="rect">
            <a:avLst/>
          </a:prstGeom>
          <a:noFill/>
        </p:spPr>
      </p:pic>
      <p:pic>
        <p:nvPicPr>
          <p:cNvPr id="183334" name="Picture 38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371600"/>
            <a:ext cx="1309688" cy="722313"/>
          </a:xfrm>
          <a:prstGeom prst="rect">
            <a:avLst/>
          </a:prstGeom>
          <a:noFill/>
        </p:spPr>
      </p:pic>
      <p:pic>
        <p:nvPicPr>
          <p:cNvPr id="183335" name="Picture 39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1371600"/>
            <a:ext cx="1143000" cy="752475"/>
          </a:xfrm>
          <a:prstGeom prst="rect">
            <a:avLst/>
          </a:prstGeom>
          <a:noFill/>
        </p:spPr>
      </p:pic>
      <p:pic>
        <p:nvPicPr>
          <p:cNvPr id="183336" name="Picture 40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3133725"/>
            <a:ext cx="1143000" cy="752475"/>
          </a:xfrm>
          <a:prstGeom prst="rect">
            <a:avLst/>
          </a:prstGeom>
          <a:noFill/>
        </p:spPr>
      </p:pic>
      <p:pic>
        <p:nvPicPr>
          <p:cNvPr id="183337" name="Picture 41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048125"/>
            <a:ext cx="1143000" cy="752475"/>
          </a:xfrm>
          <a:prstGeom prst="rect">
            <a:avLst/>
          </a:prstGeom>
          <a:noFill/>
        </p:spPr>
      </p:pic>
      <p:pic>
        <p:nvPicPr>
          <p:cNvPr id="183338" name="Picture 42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219325"/>
            <a:ext cx="1143000" cy="752475"/>
          </a:xfrm>
          <a:prstGeom prst="rect">
            <a:avLst/>
          </a:prstGeom>
          <a:noFill/>
        </p:spPr>
      </p:pic>
      <p:grpSp>
        <p:nvGrpSpPr>
          <p:cNvPr id="183340" name="Group 44"/>
          <p:cNvGrpSpPr>
            <a:grpSpLocks/>
          </p:cNvGrpSpPr>
          <p:nvPr/>
        </p:nvGrpSpPr>
        <p:grpSpPr bwMode="auto">
          <a:xfrm>
            <a:off x="7239000" y="1524000"/>
            <a:ext cx="381000" cy="457200"/>
            <a:chOff x="912" y="2160"/>
            <a:chExt cx="240" cy="288"/>
          </a:xfrm>
        </p:grpSpPr>
        <p:sp>
          <p:nvSpPr>
            <p:cNvPr id="183341" name="Line 45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42" name="Line 46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43" name="Group 47"/>
          <p:cNvGrpSpPr>
            <a:grpSpLocks/>
          </p:cNvGrpSpPr>
          <p:nvPr/>
        </p:nvGrpSpPr>
        <p:grpSpPr bwMode="auto">
          <a:xfrm>
            <a:off x="5410200" y="4191000"/>
            <a:ext cx="381000" cy="457200"/>
            <a:chOff x="912" y="2160"/>
            <a:chExt cx="240" cy="288"/>
          </a:xfrm>
        </p:grpSpPr>
        <p:sp>
          <p:nvSpPr>
            <p:cNvPr id="183344" name="Line 48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45" name="Line 49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46" name="Group 50"/>
          <p:cNvGrpSpPr>
            <a:grpSpLocks/>
          </p:cNvGrpSpPr>
          <p:nvPr/>
        </p:nvGrpSpPr>
        <p:grpSpPr bwMode="auto">
          <a:xfrm>
            <a:off x="5410200" y="3276600"/>
            <a:ext cx="381000" cy="457200"/>
            <a:chOff x="912" y="2160"/>
            <a:chExt cx="240" cy="288"/>
          </a:xfrm>
        </p:grpSpPr>
        <p:sp>
          <p:nvSpPr>
            <p:cNvPr id="183347" name="Line 51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48" name="Line 52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49" name="Group 53"/>
          <p:cNvGrpSpPr>
            <a:grpSpLocks/>
          </p:cNvGrpSpPr>
          <p:nvPr/>
        </p:nvGrpSpPr>
        <p:grpSpPr bwMode="auto">
          <a:xfrm>
            <a:off x="5410200" y="2362200"/>
            <a:ext cx="381000" cy="457200"/>
            <a:chOff x="912" y="2160"/>
            <a:chExt cx="240" cy="288"/>
          </a:xfrm>
        </p:grpSpPr>
        <p:sp>
          <p:nvSpPr>
            <p:cNvPr id="183350" name="Line 54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51" name="Line 55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52" name="Group 56"/>
          <p:cNvGrpSpPr>
            <a:grpSpLocks/>
          </p:cNvGrpSpPr>
          <p:nvPr/>
        </p:nvGrpSpPr>
        <p:grpSpPr bwMode="auto">
          <a:xfrm>
            <a:off x="7239000" y="2362200"/>
            <a:ext cx="381000" cy="457200"/>
            <a:chOff x="912" y="2160"/>
            <a:chExt cx="240" cy="288"/>
          </a:xfrm>
        </p:grpSpPr>
        <p:sp>
          <p:nvSpPr>
            <p:cNvPr id="183353" name="Line 57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54" name="Line 58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55" name="Group 59"/>
          <p:cNvGrpSpPr>
            <a:grpSpLocks/>
          </p:cNvGrpSpPr>
          <p:nvPr/>
        </p:nvGrpSpPr>
        <p:grpSpPr bwMode="auto">
          <a:xfrm>
            <a:off x="5410200" y="1524000"/>
            <a:ext cx="381000" cy="457200"/>
            <a:chOff x="912" y="2160"/>
            <a:chExt cx="240" cy="288"/>
          </a:xfrm>
        </p:grpSpPr>
        <p:sp>
          <p:nvSpPr>
            <p:cNvPr id="183356" name="Line 60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57" name="Line 61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58" name="Group 62"/>
          <p:cNvGrpSpPr>
            <a:grpSpLocks/>
          </p:cNvGrpSpPr>
          <p:nvPr/>
        </p:nvGrpSpPr>
        <p:grpSpPr bwMode="auto">
          <a:xfrm>
            <a:off x="3886200" y="2362200"/>
            <a:ext cx="381000" cy="457200"/>
            <a:chOff x="912" y="2160"/>
            <a:chExt cx="240" cy="288"/>
          </a:xfrm>
        </p:grpSpPr>
        <p:sp>
          <p:nvSpPr>
            <p:cNvPr id="183359" name="Line 63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60" name="Line 64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61" name="Group 65"/>
          <p:cNvGrpSpPr>
            <a:grpSpLocks/>
          </p:cNvGrpSpPr>
          <p:nvPr/>
        </p:nvGrpSpPr>
        <p:grpSpPr bwMode="auto">
          <a:xfrm>
            <a:off x="3886200" y="1524000"/>
            <a:ext cx="381000" cy="457200"/>
            <a:chOff x="912" y="2160"/>
            <a:chExt cx="240" cy="288"/>
          </a:xfrm>
        </p:grpSpPr>
        <p:sp>
          <p:nvSpPr>
            <p:cNvPr id="183362" name="Line 66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63" name="Line 67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64" name="Group 68"/>
          <p:cNvGrpSpPr>
            <a:grpSpLocks/>
          </p:cNvGrpSpPr>
          <p:nvPr/>
        </p:nvGrpSpPr>
        <p:grpSpPr bwMode="auto">
          <a:xfrm>
            <a:off x="2743200" y="1600200"/>
            <a:ext cx="381000" cy="457200"/>
            <a:chOff x="912" y="2160"/>
            <a:chExt cx="240" cy="288"/>
          </a:xfrm>
        </p:grpSpPr>
        <p:sp>
          <p:nvSpPr>
            <p:cNvPr id="183365" name="Line 69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66" name="Line 70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3367" name="Group 71"/>
          <p:cNvGrpSpPr>
            <a:grpSpLocks/>
          </p:cNvGrpSpPr>
          <p:nvPr/>
        </p:nvGrpSpPr>
        <p:grpSpPr bwMode="auto">
          <a:xfrm>
            <a:off x="3886200" y="3276600"/>
            <a:ext cx="381000" cy="457200"/>
            <a:chOff x="912" y="2160"/>
            <a:chExt cx="240" cy="288"/>
          </a:xfrm>
        </p:grpSpPr>
        <p:sp>
          <p:nvSpPr>
            <p:cNvPr id="183368" name="Line 72"/>
            <p:cNvSpPr>
              <a:spLocks noChangeShapeType="1"/>
            </p:cNvSpPr>
            <p:nvPr/>
          </p:nvSpPr>
          <p:spPr bwMode="auto">
            <a:xfrm flipV="1"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369" name="Line 73"/>
            <p:cNvSpPr>
              <a:spLocks noChangeShapeType="1"/>
            </p:cNvSpPr>
            <p:nvPr/>
          </p:nvSpPr>
          <p:spPr bwMode="auto">
            <a:xfrm>
              <a:off x="912" y="2160"/>
              <a:ext cx="240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3370" name="Line 74"/>
          <p:cNvSpPr>
            <a:spLocks noChangeShapeType="1"/>
          </p:cNvSpPr>
          <p:nvPr/>
        </p:nvSpPr>
        <p:spPr bwMode="auto">
          <a:xfrm flipV="1">
            <a:off x="304800" y="5791200"/>
            <a:ext cx="80772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3371" name="Text Box 75"/>
          <p:cNvSpPr txBox="1">
            <a:spLocks noChangeArrowheads="1"/>
          </p:cNvSpPr>
          <p:nvPr/>
        </p:nvSpPr>
        <p:spPr bwMode="auto">
          <a:xfrm>
            <a:off x="5214942" y="6019800"/>
            <a:ext cx="2571768" cy="46166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FF3300"/>
                </a:solidFill>
              </a:rPr>
              <a:t>Hors d’une AMP</a:t>
            </a:r>
            <a:endParaRPr lang="en-GB" sz="2400" dirty="0">
              <a:solidFill>
                <a:srgbClr val="FF3300"/>
              </a:solidFill>
            </a:endParaRPr>
          </a:p>
        </p:txBody>
      </p:sp>
      <p:sp>
        <p:nvSpPr>
          <p:cNvPr id="183372" name="Text Box 76"/>
          <p:cNvSpPr txBox="1">
            <a:spLocks noChangeArrowheads="1"/>
          </p:cNvSpPr>
          <p:nvPr/>
        </p:nvSpPr>
        <p:spPr bwMode="auto">
          <a:xfrm>
            <a:off x="5286380" y="5143512"/>
            <a:ext cx="2376510" cy="46166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FF3300"/>
                </a:solidFill>
              </a:rPr>
              <a:t>Dans une AMP</a:t>
            </a:r>
            <a:endParaRPr lang="en-GB" sz="2400" dirty="0">
              <a:solidFill>
                <a:srgbClr val="FF3300"/>
              </a:solidFill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1142976" y="8382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/>
              <a:t>Recherche Scientifique</a:t>
            </a:r>
            <a:endParaRPr lang="en-GB" sz="1600" i="1" dirty="0"/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2509838" y="947306"/>
            <a:ext cx="9905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/>
              <a:t>Plongée</a:t>
            </a:r>
            <a:endParaRPr lang="en-GB" sz="1600" i="1" dirty="0"/>
          </a:p>
        </p:txBody>
      </p:sp>
      <p:sp>
        <p:nvSpPr>
          <p:cNvPr id="86" name="Text Box 9"/>
          <p:cNvSpPr txBox="1">
            <a:spLocks noChangeArrowheads="1"/>
          </p:cNvSpPr>
          <p:nvPr/>
        </p:nvSpPr>
        <p:spPr bwMode="auto">
          <a:xfrm>
            <a:off x="3581400" y="785794"/>
            <a:ext cx="99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/>
              <a:t>Pêche à la ligne</a:t>
            </a:r>
            <a:endParaRPr lang="en-GB" sz="1600" i="1" dirty="0"/>
          </a:p>
        </p:txBody>
      </p:sp>
      <p:sp>
        <p:nvSpPr>
          <p:cNvPr id="87" name="Text Box 10"/>
          <p:cNvSpPr txBox="1">
            <a:spLocks noChangeArrowheads="1"/>
          </p:cNvSpPr>
          <p:nvPr/>
        </p:nvSpPr>
        <p:spPr bwMode="auto">
          <a:xfrm>
            <a:off x="4786314" y="785794"/>
            <a:ext cx="1490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i="1" dirty="0" smtClean="0"/>
              <a:t>Pêche au fusil-harpon</a:t>
            </a:r>
            <a:endParaRPr lang="en-GB" sz="1600" i="1" dirty="0"/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6500826" y="914400"/>
            <a:ext cx="1885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i="1" dirty="0" smtClean="0"/>
              <a:t>Pêche artisanale</a:t>
            </a:r>
            <a:endParaRPr lang="en-GB" sz="1600" i="1" dirty="0"/>
          </a:p>
        </p:txBody>
      </p:sp>
      <p:sp>
        <p:nvSpPr>
          <p:cNvPr id="89" name="ZoneTexte 88"/>
          <p:cNvSpPr txBox="1"/>
          <p:nvPr/>
        </p:nvSpPr>
        <p:spPr>
          <a:xfrm>
            <a:off x="571472" y="71414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Un système simple de classification des Aires Marines Protégées (AMP)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5BD3-9BF1-4F9D-B7AD-1FF8A9259942}" type="slidenum">
              <a:rPr lang="fr-FR"/>
              <a:pPr/>
              <a:t>30</a:t>
            </a:fld>
            <a:endParaRPr lang="fr-FR"/>
          </a:p>
        </p:txBody>
      </p:sp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2400" b="0">
              <a:latin typeface="Times New Roman" pitchFamily="18" charset="0"/>
            </a:endParaRP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228600" y="156969"/>
            <a:ext cx="441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0000FF"/>
                </a:solidFill>
              </a:rPr>
              <a:t>L’atout maître de la gestion ? La réglementation de la pêche amateur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196612" name="Picture 4" descr="Pêche a la ligne, pois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288" y="0"/>
            <a:ext cx="4049712" cy="6858000"/>
          </a:xfrm>
          <a:prstGeom prst="rect">
            <a:avLst/>
          </a:prstGeom>
          <a:noFill/>
        </p:spPr>
      </p:pic>
      <p:pic>
        <p:nvPicPr>
          <p:cNvPr id="196613" name="Picture 5" descr="Pêche à la ligne, pêcheur embarqu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25"/>
            <a:ext cx="3810000" cy="2619375"/>
          </a:xfrm>
          <a:prstGeom prst="rect">
            <a:avLst/>
          </a:prstGeom>
          <a:noFill/>
        </p:spPr>
      </p:pic>
      <p:pic>
        <p:nvPicPr>
          <p:cNvPr id="196614" name="Picture 6" descr="Chasseur sous-mar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1775"/>
            <a:ext cx="5105400" cy="2816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6A655-9B5A-4EFE-9519-EE0332A9B688}" type="slidenum">
              <a:rPr lang="fr-FR"/>
              <a:pPr/>
              <a:t>31</a:t>
            </a:fld>
            <a:endParaRPr lang="fr-FR" dirty="0"/>
          </a:p>
        </p:txBody>
      </p:sp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 smtClean="0">
                <a:solidFill>
                  <a:srgbClr val="3366FF"/>
                </a:solidFill>
              </a:rPr>
              <a:t>Les prises de la pêche amateur</a:t>
            </a:r>
            <a:endParaRPr lang="en-GB" sz="2800" dirty="0">
              <a:solidFill>
                <a:srgbClr val="3366FF"/>
              </a:solidFill>
            </a:endParaRPr>
          </a:p>
        </p:txBody>
      </p:sp>
      <p:graphicFrame>
        <p:nvGraphicFramePr>
          <p:cNvPr id="197635" name="Group 3"/>
          <p:cNvGraphicFramePr>
            <a:graphicFrameLocks noGrp="1"/>
          </p:cNvGraphicFramePr>
          <p:nvPr/>
        </p:nvGraphicFramePr>
        <p:xfrm>
          <a:off x="357158" y="894406"/>
          <a:ext cx="8429684" cy="2042144"/>
        </p:xfrm>
        <a:graphic>
          <a:graphicData uri="http://schemas.openxmlformats.org/drawingml/2006/table">
            <a:tbl>
              <a:tblPr/>
              <a:tblGrid>
                <a:gridCol w="2928958"/>
                <a:gridCol w="928694"/>
                <a:gridCol w="4572032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Localité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t/km²/a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Références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Rayol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-Canadel 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Chavoin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&amp;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Boudouresque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1997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 Port-Cros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8.4 * **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Combelles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1991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Archipel de </a:t>
                      </a: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Riou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(Marseille)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6.3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Daniel </a:t>
                      </a:r>
                      <a:r>
                        <a:rPr kumimoji="0" lang="fr-F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 al., 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1998 ; Bonhomme </a:t>
                      </a:r>
                      <a:r>
                        <a:rPr kumimoji="0" lang="fr-F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 al., 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1999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 Cerbère-Banyuls (Catalogne française)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4.5-5.1 *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Athias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-Binche, 1996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7663" name="Text Box 31"/>
          <p:cNvSpPr txBox="1">
            <a:spLocks noChangeArrowheads="1"/>
          </p:cNvSpPr>
          <p:nvPr/>
        </p:nvSpPr>
        <p:spPr bwMode="auto">
          <a:xfrm>
            <a:off x="304800" y="3000372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dirty="0"/>
              <a:t>* </a:t>
            </a:r>
            <a:r>
              <a:rPr lang="fr-FR" sz="1400" dirty="0" smtClean="0"/>
              <a:t>Chasse sous-marine interdite</a:t>
            </a:r>
            <a:endParaRPr lang="fr-FR" sz="1400" dirty="0"/>
          </a:p>
          <a:p>
            <a:r>
              <a:rPr lang="fr-FR" sz="1400" dirty="0"/>
              <a:t>** </a:t>
            </a:r>
            <a:r>
              <a:rPr lang="fr-FR" sz="1400" dirty="0" smtClean="0"/>
              <a:t>La pêche amateur est maintenant totalement interdite</a:t>
            </a:r>
            <a:endParaRPr lang="en-GB" sz="1400" dirty="0"/>
          </a:p>
        </p:txBody>
      </p:sp>
      <p:graphicFrame>
        <p:nvGraphicFramePr>
          <p:cNvPr id="7" name="Group 38"/>
          <p:cNvGraphicFramePr>
            <a:graphicFrameLocks noGrp="1"/>
          </p:cNvGraphicFramePr>
          <p:nvPr/>
        </p:nvGraphicFramePr>
        <p:xfrm>
          <a:off x="714348" y="3857628"/>
          <a:ext cx="7561263" cy="863600"/>
        </p:xfrm>
        <a:graphic>
          <a:graphicData uri="http://schemas.openxmlformats.org/drawingml/2006/table">
            <a:tbl>
              <a:tblPr/>
              <a:tblGrid>
                <a:gridCol w="2305050"/>
                <a:gridCol w="2663825"/>
                <a:gridCol w="2592388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Port-Cros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Pêche artisanale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6-14 t/a (1990-1997)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Pêche amateur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t/a (1981-1991)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357158" y="5086191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fr-FR" sz="2400" dirty="0" smtClean="0">
                <a:solidFill>
                  <a:srgbClr val="FF0000"/>
                </a:solidFill>
              </a:rPr>
              <a:t>Prises de la pêche amateur : 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	- Très importantes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	- Même ordre de grandeur que la pêche artisanale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14348" y="357166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00FF"/>
                </a:solidFill>
              </a:rPr>
              <a:t>Interdiction de la pêche amateur</a:t>
            </a:r>
            <a:endParaRPr lang="fr-FR" sz="32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2910" y="1142984"/>
            <a:ext cx="8143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C’est une puissante </a:t>
            </a:r>
            <a:r>
              <a:rPr lang="fr-FR" sz="2000" dirty="0" smtClean="0">
                <a:solidFill>
                  <a:srgbClr val="FF0000"/>
                </a:solidFill>
              </a:rPr>
              <a:t>monnaie d’échange </a:t>
            </a:r>
            <a:r>
              <a:rPr lang="fr-FR" sz="2000" dirty="0" smtClean="0"/>
              <a:t>avec les pêcheurs artisanaux :</a:t>
            </a:r>
          </a:p>
          <a:p>
            <a:r>
              <a:rPr lang="fr-FR" sz="2000" dirty="0" smtClean="0"/>
              <a:t>- On élimine 50% de la pêche (la concurrence des amateurs)</a:t>
            </a:r>
          </a:p>
          <a:p>
            <a:r>
              <a:rPr lang="fr-FR" sz="2000" dirty="0" smtClean="0"/>
              <a:t>- Ils peuvent accepter la création d’une no-</a:t>
            </a:r>
            <a:r>
              <a:rPr lang="fr-FR" sz="2000" dirty="0" err="1" smtClean="0"/>
              <a:t>take</a:t>
            </a:r>
            <a:r>
              <a:rPr lang="fr-FR" sz="2000" dirty="0" smtClean="0"/>
              <a:t> area (niveaux 4-5)</a:t>
            </a:r>
          </a:p>
          <a:p>
            <a:r>
              <a:rPr lang="fr-FR" sz="2000" dirty="0" smtClean="0"/>
              <a:t>- Ou bien accepter des contraintes, comme à Port-Cros (maille, longueur maximale des filets, etc.) (niveau 3)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642910" y="3214686"/>
            <a:ext cx="77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Résultat :</a:t>
            </a:r>
          </a:p>
          <a:p>
            <a:r>
              <a:rPr lang="fr-FR" sz="2000" dirty="0" smtClean="0"/>
              <a:t>- Des </a:t>
            </a:r>
            <a:r>
              <a:rPr lang="fr-FR" sz="2000" dirty="0" smtClean="0">
                <a:solidFill>
                  <a:srgbClr val="FF0000"/>
                </a:solidFill>
              </a:rPr>
              <a:t>prises de la pêche artisanale </a:t>
            </a:r>
            <a:r>
              <a:rPr lang="fr-FR" sz="2000" dirty="0" smtClean="0"/>
              <a:t>égales ou supérieures à celle des zones non gérées (niveau 0) </a:t>
            </a:r>
          </a:p>
          <a:p>
            <a:r>
              <a:rPr lang="fr-FR" sz="2000" dirty="0" smtClean="0"/>
              <a:t>- Un </a:t>
            </a:r>
            <a:r>
              <a:rPr lang="fr-FR" sz="2000" dirty="0" smtClean="0">
                <a:solidFill>
                  <a:srgbClr val="FF0000"/>
                </a:solidFill>
              </a:rPr>
              <a:t>patrimoine naturel </a:t>
            </a:r>
            <a:r>
              <a:rPr lang="fr-FR" sz="2000" dirty="0" smtClean="0"/>
              <a:t>dans un état exceptionnellement bon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714348" y="4786322"/>
            <a:ext cx="707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Vous en doutez ? Demandez aux plongeurs qui se précipitent vers Port-Cros, </a:t>
            </a:r>
            <a:r>
              <a:rPr lang="fr-FR" sz="2000" dirty="0" smtClean="0">
                <a:solidFill>
                  <a:srgbClr val="FF0000"/>
                </a:solidFill>
              </a:rPr>
              <a:t>spot de la plongée </a:t>
            </a:r>
            <a:r>
              <a:rPr lang="fr-FR" sz="2000" dirty="0" smtClean="0"/>
              <a:t>au sein d’un grouillement de poissons, le long de spectaculaires tombants à gorgones ! 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3D9C6-6635-42A9-9BB2-AC28218826B7}" type="slidenum">
              <a:rPr lang="fr-FR"/>
              <a:pPr/>
              <a:t>33</a:t>
            </a:fld>
            <a:endParaRPr lang="fr-FR"/>
          </a:p>
        </p:txBody>
      </p:sp>
      <p:graphicFrame>
        <p:nvGraphicFramePr>
          <p:cNvPr id="406532" name="Object 4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p:oleObj spid="_x0000_s406532" name="Photo Editor Photo" r:id="rId3" imgW="12193702" imgH="9142857" progId="">
              <p:embed/>
            </p:oleObj>
          </a:graphicData>
        </a:graphic>
      </p:graphicFrame>
      <p:sp>
        <p:nvSpPr>
          <p:cNvPr id="406533" name="Text Box 5"/>
          <p:cNvSpPr txBox="1">
            <a:spLocks noChangeArrowheads="1"/>
          </p:cNvSpPr>
          <p:nvPr/>
        </p:nvSpPr>
        <p:spPr bwMode="auto">
          <a:xfrm>
            <a:off x="5435600" y="6092825"/>
            <a:ext cx="3240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bg1"/>
                </a:solidFill>
              </a:rPr>
              <a:t>Parc National de Port-Cros. Sars. Photo Philippe Robert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5025-3944-43E0-833C-9297F5F790E7}" type="slidenum">
              <a:rPr lang="en-GB"/>
              <a:pPr/>
              <a:t>34</a:t>
            </a:fld>
            <a:endParaRPr lang="en-GB"/>
          </a:p>
        </p:txBody>
      </p:sp>
      <p:graphicFrame>
        <p:nvGraphicFramePr>
          <p:cNvPr id="72814" name="Group 110"/>
          <p:cNvGraphicFramePr>
            <a:graphicFrameLocks noGrp="1"/>
          </p:cNvGraphicFramePr>
          <p:nvPr/>
        </p:nvGraphicFramePr>
        <p:xfrm>
          <a:off x="395288" y="1000108"/>
          <a:ext cx="8353425" cy="5213669"/>
        </p:xfrm>
        <a:graphic>
          <a:graphicData uri="http://schemas.openxmlformats.org/drawingml/2006/table">
            <a:tbl>
              <a:tblPr/>
              <a:tblGrid>
                <a:gridCol w="3529012"/>
                <a:gridCol w="1295400"/>
                <a:gridCol w="3529013"/>
              </a:tblGrid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Localités de Méditerranée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AMP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CPUE (kg/100 m filet/d)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Côte Bleue (Provence)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Près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 (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été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Côte Bleue (Provence)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Près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0.7-2.5 (été 2003)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 (années 2003-2004)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Port-Cros (Provence)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Dans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1.3-2.0 (années 2000-2005)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Galeria-Ghjirulata (Corsica)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Dans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1.1 (Avril 2002)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Galeria-Ghjirulata (Corsica)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Près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 (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Juillet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Galeria-Ghjirulata (Corsica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Dans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Près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 (Mai 2006)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 (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Septembre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2006)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NW Corsica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Iles </a:t>
                      </a:r>
                      <a:r>
                        <a:rPr kumimoji="0" lang="fr-F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Lavezzi</a:t>
                      </a: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fr-F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Corsica</a:t>
                      </a: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Dans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0.8-0.9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Bouches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 de 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Bonifaziu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 (Corsica)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Dans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1.4-2.9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746" name="Text Box 42"/>
          <p:cNvSpPr txBox="1">
            <a:spLocks noChangeArrowheads="1"/>
          </p:cNvSpPr>
          <p:nvPr/>
        </p:nvSpPr>
        <p:spPr bwMode="auto">
          <a:xfrm>
            <a:off x="1928794" y="287338"/>
            <a:ext cx="5357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000" dirty="0" smtClean="0"/>
              <a:t>CPUE de la </a:t>
            </a:r>
            <a:r>
              <a:rPr lang="en-GB" sz="3000" dirty="0" err="1" smtClean="0"/>
              <a:t>pêche</a:t>
            </a:r>
            <a:r>
              <a:rPr lang="en-GB" sz="3000" dirty="0" smtClean="0"/>
              <a:t> </a:t>
            </a:r>
            <a:r>
              <a:rPr lang="en-GB" sz="3000" dirty="0" err="1" smtClean="0"/>
              <a:t>artisanale</a:t>
            </a:r>
            <a:endParaRPr lang="en-GB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BAE5-D68F-48ED-9C5D-AFC014A137AD}" type="slidenum">
              <a:rPr lang="fr-FR"/>
              <a:pPr/>
              <a:t>35</a:t>
            </a:fld>
            <a:endParaRPr lang="fr-FR"/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7775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4000" dirty="0" smtClean="0"/>
              <a:t>Les Aires Marines Protégées </a:t>
            </a:r>
            <a:r>
              <a:rPr lang="fr-FR" sz="4000" dirty="0"/>
              <a:t>: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66725" y="4797425"/>
            <a:ext cx="1873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3200" dirty="0"/>
              <a:t>mais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596" y="1285860"/>
            <a:ext cx="7526338" cy="2592387"/>
            <a:chOff x="340" y="799"/>
            <a:chExt cx="4741" cy="1633"/>
          </a:xfrm>
        </p:grpSpPr>
        <p:pic>
          <p:nvPicPr>
            <p:cNvPr id="39941" name="Picture 5" descr="gâteau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25" y="799"/>
              <a:ext cx="1456" cy="1497"/>
            </a:xfrm>
            <a:prstGeom prst="rect">
              <a:avLst/>
            </a:prstGeom>
            <a:noFill/>
          </p:spPr>
        </p:pic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340" y="1117"/>
              <a:ext cx="907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 sz="3200" dirty="0"/>
                <a:t>Ce n'est pas</a:t>
              </a:r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2950" y="1298"/>
              <a:ext cx="59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 sz="4000" dirty="0"/>
                <a:t>ou</a:t>
              </a:r>
            </a:p>
          </p:txBody>
        </p:sp>
        <p:pic>
          <p:nvPicPr>
            <p:cNvPr id="39944" name="Picture 8" descr="Fromag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50" y="845"/>
              <a:ext cx="1587" cy="1587"/>
            </a:xfrm>
            <a:prstGeom prst="rect">
              <a:avLst/>
            </a:prstGeom>
            <a:noFill/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670053" y="2552699"/>
            <a:ext cx="7372353" cy="1114426"/>
            <a:chOff x="1052" y="1608"/>
            <a:chExt cx="4644" cy="702"/>
          </a:xfrm>
        </p:grpSpPr>
        <p:sp>
          <p:nvSpPr>
            <p:cNvPr id="39949" name="Text Box 13"/>
            <p:cNvSpPr txBox="1">
              <a:spLocks noChangeArrowheads="1"/>
            </p:cNvSpPr>
            <p:nvPr/>
          </p:nvSpPr>
          <p:spPr bwMode="auto">
            <a:xfrm rot="19868237">
              <a:off x="1052" y="1608"/>
              <a:ext cx="176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FR" sz="2400" dirty="0" smtClean="0"/>
                <a:t>Fromage = </a:t>
              </a:r>
            </a:p>
            <a:p>
              <a:pPr>
                <a:spcBef>
                  <a:spcPts val="0"/>
                </a:spcBef>
              </a:pPr>
              <a:r>
                <a:rPr lang="fr-FR" sz="2400" dirty="0" smtClean="0"/>
                <a:t>Pêche artisanale</a:t>
              </a:r>
              <a:endParaRPr lang="fr-FR" sz="2400" dirty="0"/>
            </a:p>
          </p:txBody>
        </p:sp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 rot="19868237">
              <a:off x="4124" y="1787"/>
              <a:ext cx="1572" cy="523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dirty="0" smtClean="0"/>
                <a:t>Dessert = Environnement</a:t>
              </a:r>
              <a:endParaRPr lang="fr-FR" sz="2400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736727" y="4005263"/>
            <a:ext cx="7305676" cy="2519362"/>
            <a:chOff x="1736727" y="4005263"/>
            <a:chExt cx="7305676" cy="2519362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857377" y="4005263"/>
              <a:ext cx="6096000" cy="2519362"/>
              <a:chOff x="1170" y="2523"/>
              <a:chExt cx="3840" cy="1587"/>
            </a:xfrm>
          </p:grpSpPr>
          <p:pic>
            <p:nvPicPr>
              <p:cNvPr id="39946" name="Picture 10" descr="gâteau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55" y="2614"/>
                <a:ext cx="1455" cy="1496"/>
              </a:xfrm>
              <a:prstGeom prst="rect">
                <a:avLst/>
              </a:prstGeom>
              <a:noFill/>
            </p:spPr>
          </p:pic>
          <p:sp>
            <p:nvSpPr>
              <p:cNvPr id="39947" name="Text Box 11"/>
              <p:cNvSpPr txBox="1">
                <a:spLocks noChangeArrowheads="1"/>
              </p:cNvSpPr>
              <p:nvPr/>
            </p:nvSpPr>
            <p:spPr bwMode="auto">
              <a:xfrm>
                <a:off x="2970" y="3023"/>
                <a:ext cx="544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fr-FR" sz="4000" dirty="0">
                    <a:solidFill>
                      <a:srgbClr val="FF0000"/>
                    </a:solidFill>
                  </a:rPr>
                  <a:t>et</a:t>
                </a:r>
              </a:p>
            </p:txBody>
          </p:sp>
          <p:pic>
            <p:nvPicPr>
              <p:cNvPr id="39948" name="Picture 12" descr="Fromag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70" y="2523"/>
                <a:ext cx="1587" cy="1587"/>
              </a:xfrm>
              <a:prstGeom prst="rect">
                <a:avLst/>
              </a:prstGeom>
              <a:noFill/>
            </p:spPr>
          </p:pic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736727" y="5389565"/>
              <a:ext cx="7305676" cy="992188"/>
              <a:chOff x="1094" y="3395"/>
              <a:chExt cx="4602" cy="625"/>
            </a:xfrm>
          </p:grpSpPr>
          <p:sp>
            <p:nvSpPr>
              <p:cNvPr id="39951" name="Text Box 15"/>
              <p:cNvSpPr txBox="1">
                <a:spLocks noChangeArrowheads="1"/>
              </p:cNvSpPr>
              <p:nvPr/>
            </p:nvSpPr>
            <p:spPr bwMode="auto">
              <a:xfrm rot="19868237">
                <a:off x="1094" y="3395"/>
                <a:ext cx="1804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fr-FR" sz="2400" dirty="0" smtClean="0"/>
                  <a:t>Fromage = </a:t>
                </a:r>
              </a:p>
              <a:p>
                <a:pPr>
                  <a:spcBef>
                    <a:spcPts val="0"/>
                  </a:spcBef>
                </a:pPr>
                <a:r>
                  <a:rPr lang="fr-FR" sz="2400" dirty="0" smtClean="0"/>
                  <a:t>Pêche artisanale</a:t>
                </a:r>
                <a:endParaRPr lang="fr-FR" sz="2400" dirty="0"/>
              </a:p>
            </p:txBody>
          </p:sp>
          <p:sp>
            <p:nvSpPr>
              <p:cNvPr id="39952" name="Text Box 16"/>
              <p:cNvSpPr txBox="1">
                <a:spLocks noChangeArrowheads="1"/>
              </p:cNvSpPr>
              <p:nvPr/>
            </p:nvSpPr>
            <p:spPr bwMode="auto">
              <a:xfrm rot="19868237">
                <a:off x="4124" y="3497"/>
                <a:ext cx="1572" cy="523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400" dirty="0" smtClean="0"/>
                  <a:t>Dessert = Environnement</a:t>
                </a:r>
                <a:endParaRPr lang="fr-FR" sz="24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288" y="214290"/>
            <a:ext cx="7775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4000" dirty="0" smtClean="0"/>
              <a:t>Les Aires Marines Protégées </a:t>
            </a:r>
            <a:r>
              <a:rPr lang="fr-FR" sz="4000" dirty="0"/>
              <a:t>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0034" y="3357562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Le beurre</a:t>
            </a:r>
            <a:endParaRPr lang="fr-FR" sz="32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4286248" y="1285860"/>
            <a:ext cx="3857652" cy="2727915"/>
            <a:chOff x="4286248" y="1285860"/>
            <a:chExt cx="3857652" cy="2727915"/>
          </a:xfrm>
        </p:grpSpPr>
        <p:pic>
          <p:nvPicPr>
            <p:cNvPr id="5" name="Image 4" descr="Euro billet 200 Euro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248" y="1285860"/>
              <a:ext cx="3714776" cy="200026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286248" y="3429000"/>
              <a:ext cx="385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 smtClean="0"/>
                <a:t>L’argent du beurre</a:t>
              </a:r>
              <a:endParaRPr lang="fr-FR" sz="3200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357158" y="4214818"/>
            <a:ext cx="7963945" cy="2357454"/>
            <a:chOff x="357158" y="4214818"/>
            <a:chExt cx="7963945" cy="2357454"/>
          </a:xfrm>
        </p:grpSpPr>
        <p:pic>
          <p:nvPicPr>
            <p:cNvPr id="4618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43570" y="4429132"/>
              <a:ext cx="2677533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ZoneTexte 10"/>
            <p:cNvSpPr txBox="1"/>
            <p:nvPr/>
          </p:nvSpPr>
          <p:spPr>
            <a:xfrm>
              <a:off x="357158" y="4429132"/>
              <a:ext cx="278608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 smtClean="0">
                  <a:solidFill>
                    <a:srgbClr val="FF0000"/>
                  </a:solidFill>
                </a:rPr>
                <a:t>Et</a:t>
              </a:r>
              <a:r>
                <a:rPr lang="fr-FR" sz="3200" dirty="0" smtClean="0"/>
                <a:t> le </a:t>
              </a:r>
              <a:r>
                <a:rPr lang="fr-FR" sz="3200" dirty="0" smtClean="0"/>
                <a:t>sourire des pêcheurs et des </a:t>
              </a:r>
              <a:r>
                <a:rPr lang="fr-FR" sz="3200" dirty="0" smtClean="0"/>
                <a:t>écolos</a:t>
              </a:r>
              <a:endParaRPr lang="fr-FR" sz="3200" dirty="0"/>
            </a:p>
          </p:txBody>
        </p:sp>
        <p:pic>
          <p:nvPicPr>
            <p:cNvPr id="453634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9000"/>
            </a:blip>
            <a:srcRect/>
            <a:stretch>
              <a:fillRect/>
            </a:stretch>
          </p:blipFill>
          <p:spPr bwMode="auto">
            <a:xfrm>
              <a:off x="3071802" y="4214818"/>
              <a:ext cx="2428892" cy="2341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CBF7D-FD6E-401D-8CA3-DAC62A4B958F}" type="slidenum">
              <a:rPr lang="fr-FR"/>
              <a:pPr/>
              <a:t>37</a:t>
            </a:fld>
            <a:endParaRPr lang="fr-FR"/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611188" y="285728"/>
            <a:ext cx="7848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dirty="0">
                <a:solidFill>
                  <a:srgbClr val="3366FF"/>
                </a:solidFill>
              </a:rPr>
              <a:t>"SLOSS" : Single Large ? Or </a:t>
            </a:r>
            <a:r>
              <a:rPr lang="fr-FR" sz="3200" dirty="0" err="1">
                <a:solidFill>
                  <a:srgbClr val="3366FF"/>
                </a:solidFill>
              </a:rPr>
              <a:t>Several</a:t>
            </a:r>
            <a:r>
              <a:rPr lang="fr-FR" sz="3200" dirty="0">
                <a:solidFill>
                  <a:srgbClr val="3366FF"/>
                </a:solidFill>
              </a:rPr>
              <a:t> Small ?</a:t>
            </a:r>
          </a:p>
        </p:txBody>
      </p:sp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539750" y="214290"/>
            <a:ext cx="8064500" cy="4000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684213" y="1428736"/>
            <a:ext cx="77041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Un petit nombre de </a:t>
            </a:r>
            <a:r>
              <a:rPr lang="fr-FR" sz="2400" dirty="0" smtClean="0"/>
              <a:t>grandes </a:t>
            </a:r>
            <a:r>
              <a:rPr lang="fr-FR" sz="2400" dirty="0" err="1" smtClean="0"/>
              <a:t>AMPs</a:t>
            </a:r>
            <a:r>
              <a:rPr lang="fr-FR" sz="2400" dirty="0" smtClean="0"/>
              <a:t> ? Ou de nombreuses petites </a:t>
            </a:r>
            <a:r>
              <a:rPr lang="fr-FR" sz="2400" dirty="0" err="1" smtClean="0"/>
              <a:t>AMPs</a:t>
            </a:r>
            <a:r>
              <a:rPr lang="fr-FR" sz="2400" dirty="0" smtClean="0"/>
              <a:t> ?</a:t>
            </a:r>
          </a:p>
          <a:p>
            <a:pPr>
              <a:spcBef>
                <a:spcPct val="50000"/>
              </a:spcBef>
            </a:pPr>
            <a:r>
              <a:rPr lang="fr-FR" sz="2400" dirty="0" smtClean="0"/>
              <a:t>En </a:t>
            </a:r>
            <a:r>
              <a:rPr lang="fr-FR" sz="2400" dirty="0"/>
              <a:t>Méditerranée, l'expérience conduit à privilégier de </a:t>
            </a:r>
            <a:r>
              <a:rPr lang="fr-FR" sz="2400" dirty="0">
                <a:solidFill>
                  <a:srgbClr val="FF0000"/>
                </a:solidFill>
              </a:rPr>
              <a:t>nombreuses petites </a:t>
            </a:r>
            <a:r>
              <a:rPr lang="fr-FR" sz="2400" dirty="0" err="1" smtClean="0">
                <a:solidFill>
                  <a:srgbClr val="FF0000"/>
                </a:solidFill>
              </a:rPr>
              <a:t>AMPs</a:t>
            </a:r>
            <a:r>
              <a:rPr lang="fr-FR" sz="2400" dirty="0" smtClean="0"/>
              <a:t>, </a:t>
            </a:r>
            <a:r>
              <a:rPr lang="fr-FR" sz="2400" dirty="0"/>
              <a:t>tout au moins là ou le phoque moine a disparu</a:t>
            </a:r>
          </a:p>
          <a:p>
            <a:pPr>
              <a:spcBef>
                <a:spcPct val="50000"/>
              </a:spcBef>
            </a:pPr>
            <a:r>
              <a:rPr lang="fr-FR" sz="2400" dirty="0"/>
              <a:t>De même dans les mers chaudes et tropicales</a:t>
            </a:r>
          </a:p>
        </p:txBody>
      </p:sp>
      <p:grpSp>
        <p:nvGrpSpPr>
          <p:cNvPr id="203791" name="Group 15"/>
          <p:cNvGrpSpPr>
            <a:grpSpLocks/>
          </p:cNvGrpSpPr>
          <p:nvPr/>
        </p:nvGrpSpPr>
        <p:grpSpPr bwMode="auto">
          <a:xfrm>
            <a:off x="611188" y="4586305"/>
            <a:ext cx="7848600" cy="1843091"/>
            <a:chOff x="385" y="1588"/>
            <a:chExt cx="4944" cy="1161"/>
          </a:xfrm>
        </p:grpSpPr>
        <p:sp>
          <p:nvSpPr>
            <p:cNvPr id="203787" name="Text Box 11"/>
            <p:cNvSpPr txBox="1">
              <a:spLocks noChangeArrowheads="1"/>
            </p:cNvSpPr>
            <p:nvPr/>
          </p:nvSpPr>
          <p:spPr bwMode="auto">
            <a:xfrm>
              <a:off x="385" y="1588"/>
              <a:ext cx="494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dirty="0"/>
                <a:t>Un modèle mathématique confirme la supériorité de </a:t>
              </a:r>
              <a:r>
                <a:rPr lang="fr-FR" sz="2400" dirty="0">
                  <a:solidFill>
                    <a:srgbClr val="FF3300"/>
                  </a:solidFill>
                </a:rPr>
                <a:t>SS</a:t>
              </a:r>
              <a:r>
                <a:rPr lang="fr-FR" sz="2400" dirty="0"/>
                <a:t> sur SL (pour l'accroissement des stocks exploitables à l'extérieur de l'AMP) </a:t>
              </a:r>
            </a:p>
          </p:txBody>
        </p:sp>
        <p:sp>
          <p:nvSpPr>
            <p:cNvPr id="203788" name="Text Box 12"/>
            <p:cNvSpPr txBox="1">
              <a:spLocks noChangeArrowheads="1"/>
            </p:cNvSpPr>
            <p:nvPr/>
          </p:nvSpPr>
          <p:spPr bwMode="auto">
            <a:xfrm>
              <a:off x="2608" y="2555"/>
              <a:ext cx="2432" cy="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dirty="0" err="1"/>
                <a:t>Neubert</a:t>
              </a:r>
              <a:r>
                <a:rPr lang="fr-FR" sz="1400" dirty="0"/>
                <a:t>, 2003. </a:t>
              </a:r>
              <a:r>
                <a:rPr lang="fr-FR" sz="1400" i="1" dirty="0" err="1"/>
                <a:t>Ecology</a:t>
              </a:r>
              <a:r>
                <a:rPr lang="fr-FR" sz="1400" i="1" dirty="0"/>
                <a:t> </a:t>
              </a:r>
              <a:r>
                <a:rPr lang="fr-FR" sz="1400" i="1" dirty="0" err="1"/>
                <a:t>Letters</a:t>
              </a:r>
              <a:r>
                <a:rPr lang="fr-FR" sz="1400" dirty="0"/>
                <a:t>, 6 : 843-849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DBC72-F892-4511-8F05-63823F37D5DB}" type="slidenum">
              <a:rPr lang="fr-FR"/>
              <a:pPr/>
              <a:t>38</a:t>
            </a:fld>
            <a:endParaRPr lang="fr-FR"/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2804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Le </a:t>
            </a:r>
            <a:r>
              <a:rPr lang="fr-FR" sz="2400" dirty="0">
                <a:solidFill>
                  <a:srgbClr val="FF3300"/>
                </a:solidFill>
              </a:rPr>
              <a:t>pourcentage de la surface</a:t>
            </a:r>
            <a:r>
              <a:rPr lang="fr-FR" sz="2400" dirty="0"/>
              <a:t> des milieux littoraux à inclure dans une AMP : </a:t>
            </a:r>
          </a:p>
          <a:p>
            <a:pPr>
              <a:spcBef>
                <a:spcPct val="50000"/>
              </a:spcBef>
            </a:pPr>
            <a:r>
              <a:rPr lang="fr-FR" sz="2400" dirty="0">
                <a:sym typeface="Wingdings" pitchFamily="2" charset="2"/>
              </a:rPr>
              <a:t> </a:t>
            </a:r>
            <a:r>
              <a:rPr lang="fr-FR" sz="2400" dirty="0"/>
              <a:t>Favoriser les pêcheries ? </a:t>
            </a:r>
            <a:r>
              <a:rPr lang="fr-FR" sz="2400" dirty="0">
                <a:solidFill>
                  <a:srgbClr val="FF3300"/>
                </a:solidFill>
              </a:rPr>
              <a:t>20%</a:t>
            </a:r>
            <a:r>
              <a:rPr lang="fr-FR" sz="2400" dirty="0"/>
              <a:t> (Sala </a:t>
            </a:r>
            <a:r>
              <a:rPr lang="fr-FR" sz="2400" i="1" dirty="0"/>
              <a:t>et al., </a:t>
            </a:r>
            <a:r>
              <a:rPr lang="fr-FR" sz="2400" dirty="0"/>
              <a:t>2000)</a:t>
            </a:r>
          </a:p>
          <a:p>
            <a:pPr>
              <a:spcBef>
                <a:spcPct val="50000"/>
              </a:spcBef>
            </a:pPr>
            <a:r>
              <a:rPr lang="fr-FR" sz="2400" dirty="0">
                <a:sym typeface="Wingdings" pitchFamily="2" charset="2"/>
              </a:rPr>
              <a:t> </a:t>
            </a:r>
            <a:r>
              <a:rPr lang="fr-FR" sz="2400" dirty="0"/>
              <a:t>Ensemble des objectifs (pêcherie, conservation, conflits d'usage) : </a:t>
            </a:r>
            <a:r>
              <a:rPr lang="fr-FR" sz="2400" dirty="0">
                <a:solidFill>
                  <a:srgbClr val="FF3300"/>
                </a:solidFill>
              </a:rPr>
              <a:t>35%</a:t>
            </a:r>
            <a:r>
              <a:rPr lang="fr-FR" sz="2400" dirty="0"/>
              <a:t> (</a:t>
            </a:r>
            <a:r>
              <a:rPr lang="fr-FR" sz="2400" dirty="0" err="1"/>
              <a:t>Avasthi</a:t>
            </a:r>
            <a:r>
              <a:rPr lang="fr-FR" sz="2400" dirty="0"/>
              <a:t>, 2005)</a:t>
            </a:r>
          </a:p>
          <a:p>
            <a:pPr>
              <a:spcBef>
                <a:spcPct val="50000"/>
              </a:spcBef>
            </a:pPr>
            <a:r>
              <a:rPr lang="fr-FR" sz="2400" dirty="0">
                <a:sym typeface="Wingdings" pitchFamily="2" charset="2"/>
              </a:rPr>
              <a:t> </a:t>
            </a:r>
            <a:r>
              <a:rPr lang="fr-FR" sz="2400" dirty="0"/>
              <a:t>Ensemble des objectifs : </a:t>
            </a:r>
            <a:r>
              <a:rPr lang="fr-FR" sz="2400" dirty="0">
                <a:solidFill>
                  <a:srgbClr val="FF3300"/>
                </a:solidFill>
              </a:rPr>
              <a:t>40%</a:t>
            </a:r>
            <a:r>
              <a:rPr lang="fr-FR" sz="2400" dirty="0"/>
              <a:t> des substrats durs (Sala </a:t>
            </a:r>
            <a:r>
              <a:rPr lang="fr-FR" sz="2400" i="1" dirty="0"/>
              <a:t>et al., </a:t>
            </a:r>
            <a:r>
              <a:rPr lang="fr-FR" sz="2400" dirty="0"/>
              <a:t>2002)</a:t>
            </a:r>
          </a:p>
        </p:txBody>
      </p:sp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539750" y="3933825"/>
            <a:ext cx="828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La </a:t>
            </a:r>
            <a:r>
              <a:rPr lang="fr-FR" sz="2400" dirty="0">
                <a:solidFill>
                  <a:srgbClr val="FF3300"/>
                </a:solidFill>
              </a:rPr>
              <a:t>connectivité</a:t>
            </a:r>
            <a:r>
              <a:rPr lang="fr-FR" sz="2400" dirty="0"/>
              <a:t> : distance avec l'AMP la plus proche (échanges de gènes et d'individus). </a:t>
            </a:r>
          </a:p>
          <a:p>
            <a:pPr>
              <a:spcBef>
                <a:spcPct val="50000"/>
              </a:spcBef>
            </a:pPr>
            <a:r>
              <a:rPr lang="fr-FR" sz="2400" dirty="0"/>
              <a:t>La Californie essaie de mettre ses AMP en réseau (</a:t>
            </a:r>
            <a:r>
              <a:rPr lang="fr-FR" sz="2400" dirty="0" err="1"/>
              <a:t>Avasthi</a:t>
            </a:r>
            <a:r>
              <a:rPr lang="fr-FR" sz="2400" dirty="0"/>
              <a:t>, 2005)</a:t>
            </a:r>
          </a:p>
        </p:txBody>
      </p:sp>
      <p:sp>
        <p:nvSpPr>
          <p:cNvPr id="416775" name="Text Box 7"/>
          <p:cNvSpPr txBox="1">
            <a:spLocks noChangeArrowheads="1"/>
          </p:cNvSpPr>
          <p:nvPr/>
        </p:nvSpPr>
        <p:spPr bwMode="auto">
          <a:xfrm>
            <a:off x="4643438" y="5978743"/>
            <a:ext cx="331311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 err="1"/>
              <a:t>Avasthi</a:t>
            </a:r>
            <a:r>
              <a:rPr lang="fr-FR" sz="1400" dirty="0"/>
              <a:t>, 2005. </a:t>
            </a:r>
            <a:r>
              <a:rPr lang="fr-FR" sz="1400" i="1" dirty="0"/>
              <a:t>Science</a:t>
            </a:r>
            <a:r>
              <a:rPr lang="fr-FR" sz="1400" dirty="0"/>
              <a:t>, 308 : 487-488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1538" y="1142984"/>
            <a:ext cx="7072362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Charles F. </a:t>
            </a:r>
            <a:r>
              <a:rPr lang="fr-FR" sz="2400" b="1" dirty="0" err="1" smtClean="0"/>
              <a:t>Boudouresque</a:t>
            </a:r>
            <a:endParaRPr lang="fr-FR" sz="2400" b="1" dirty="0" smtClean="0"/>
          </a:p>
          <a:p>
            <a:pPr algn="ctr"/>
            <a:endParaRPr lang="fr-FR" sz="1050" b="1" dirty="0" smtClean="0"/>
          </a:p>
          <a:p>
            <a:pPr algn="ctr"/>
            <a:r>
              <a:rPr lang="fr-FR" sz="2400" b="1" dirty="0" smtClean="0">
                <a:hlinkClick r:id="rId2"/>
              </a:rPr>
              <a:t>www.com.univ-mrs.fr/~boudouresque</a:t>
            </a:r>
            <a:endParaRPr lang="fr-FR" sz="2400" b="1" dirty="0" smtClean="0"/>
          </a:p>
          <a:p>
            <a:pPr algn="ctr"/>
            <a:endParaRPr lang="fr-FR" sz="1100" b="1" dirty="0" smtClean="0"/>
          </a:p>
          <a:p>
            <a:pPr algn="ctr"/>
            <a:r>
              <a:rPr lang="fr-FR" sz="2400" b="1" dirty="0" smtClean="0"/>
              <a:t>Email : charles.boudouresque@univmed.fr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785786" y="4523440"/>
            <a:ext cx="7715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1. Aller sur Master, puis UE PROT 1 (cours de Master 2)</a:t>
            </a:r>
            <a:endParaRPr lang="fr-FR" b="1" dirty="0" smtClean="0">
              <a:solidFill>
                <a:srgbClr val="0000FF"/>
              </a:solidFill>
            </a:endParaRPr>
          </a:p>
          <a:p>
            <a:endParaRPr lang="fr-FR" b="1" dirty="0" smtClean="0"/>
          </a:p>
          <a:p>
            <a:r>
              <a:rPr lang="fr-FR" b="1" dirty="0" err="1" smtClean="0"/>
              <a:t>Boudouresque</a:t>
            </a:r>
            <a:r>
              <a:rPr lang="fr-FR" b="1" dirty="0" smtClean="0"/>
              <a:t> C.F., 2009. Protection, restauration et développement durable en milieu marin. 2. Les Aires marines protégées. www.com.univ-mrs.fr/~boudouresque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14348" y="35716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Pour en savoir plus :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85786" y="3000372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Ou simplement taper ‘</a:t>
            </a:r>
            <a:r>
              <a:rPr lang="fr-FR" sz="2400" dirty="0" err="1" smtClean="0">
                <a:solidFill>
                  <a:srgbClr val="0000FF"/>
                </a:solidFill>
              </a:rPr>
              <a:t>Boudouresque</a:t>
            </a:r>
            <a:r>
              <a:rPr lang="fr-FR" sz="2400" dirty="0" smtClean="0">
                <a:solidFill>
                  <a:srgbClr val="0000FF"/>
                </a:solidFill>
              </a:rPr>
              <a:t>’ sur Google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85786" y="378619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Puis :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CAF2-E2E1-49F2-BD2C-B62B24FF60D4}" type="slidenum">
              <a:rPr lang="fr-FR"/>
              <a:pPr/>
              <a:t>4</a:t>
            </a:fld>
            <a:endParaRPr lang="fr-FR"/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228600" y="51816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1</a:t>
            </a:r>
            <a:endParaRPr lang="en-GB" sz="2000" dirty="0"/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228600" y="6019800"/>
            <a:ext cx="12715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Niveau 0</a:t>
            </a:r>
            <a:endParaRPr lang="en-GB" sz="2000" dirty="0"/>
          </a:p>
        </p:txBody>
      </p:sp>
      <p:pic>
        <p:nvPicPr>
          <p:cNvPr id="183309" name="Picture 13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953000"/>
            <a:ext cx="554038" cy="838200"/>
          </a:xfrm>
          <a:prstGeom prst="rect">
            <a:avLst/>
          </a:prstGeom>
          <a:noFill/>
        </p:spPr>
      </p:pic>
      <p:pic>
        <p:nvPicPr>
          <p:cNvPr id="183310" name="Picture 14" descr="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867400"/>
            <a:ext cx="554038" cy="838200"/>
          </a:xfrm>
          <a:prstGeom prst="rect">
            <a:avLst/>
          </a:prstGeom>
          <a:noFill/>
        </p:spPr>
      </p:pic>
      <p:pic>
        <p:nvPicPr>
          <p:cNvPr id="183316" name="Picture 20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953000"/>
            <a:ext cx="652463" cy="838200"/>
          </a:xfrm>
          <a:prstGeom prst="rect">
            <a:avLst/>
          </a:prstGeom>
          <a:noFill/>
        </p:spPr>
      </p:pic>
      <p:pic>
        <p:nvPicPr>
          <p:cNvPr id="183317" name="Picture 21" descr="Plongeur confirm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867400"/>
            <a:ext cx="625475" cy="804863"/>
          </a:xfrm>
          <a:prstGeom prst="rect">
            <a:avLst/>
          </a:prstGeom>
          <a:noFill/>
        </p:spPr>
      </p:pic>
      <p:pic>
        <p:nvPicPr>
          <p:cNvPr id="183323" name="Picture 27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029200"/>
            <a:ext cx="449263" cy="762000"/>
          </a:xfrm>
          <a:prstGeom prst="rect">
            <a:avLst/>
          </a:prstGeom>
          <a:noFill/>
        </p:spPr>
      </p:pic>
      <p:pic>
        <p:nvPicPr>
          <p:cNvPr id="183324" name="Picture 28" descr="Pêche a la ligne, po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867400"/>
            <a:ext cx="449263" cy="762000"/>
          </a:xfrm>
          <a:prstGeom prst="rect">
            <a:avLst/>
          </a:prstGeom>
          <a:noFill/>
        </p:spPr>
      </p:pic>
      <p:pic>
        <p:nvPicPr>
          <p:cNvPr id="183327" name="Picture 31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992688"/>
            <a:ext cx="1309688" cy="722312"/>
          </a:xfrm>
          <a:prstGeom prst="rect">
            <a:avLst/>
          </a:prstGeom>
          <a:noFill/>
        </p:spPr>
      </p:pic>
      <p:pic>
        <p:nvPicPr>
          <p:cNvPr id="183328" name="Picture 32" descr="Chasseur sous-ma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907088"/>
            <a:ext cx="1309688" cy="722312"/>
          </a:xfrm>
          <a:prstGeom prst="rect">
            <a:avLst/>
          </a:prstGeom>
          <a:noFill/>
        </p:spPr>
      </p:pic>
      <p:pic>
        <p:nvPicPr>
          <p:cNvPr id="183330" name="Picture 34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953000"/>
            <a:ext cx="1143000" cy="752475"/>
          </a:xfrm>
          <a:prstGeom prst="rect">
            <a:avLst/>
          </a:prstGeom>
          <a:noFill/>
        </p:spPr>
      </p:pic>
      <p:pic>
        <p:nvPicPr>
          <p:cNvPr id="183331" name="Picture 35" descr="Photo pech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5876925"/>
            <a:ext cx="1143000" cy="752475"/>
          </a:xfrm>
          <a:prstGeom prst="rect">
            <a:avLst/>
          </a:prstGeom>
          <a:noFill/>
        </p:spPr>
      </p:pic>
      <p:sp>
        <p:nvSpPr>
          <p:cNvPr id="183370" name="Line 74"/>
          <p:cNvSpPr>
            <a:spLocks noChangeShapeType="1"/>
          </p:cNvSpPr>
          <p:nvPr/>
        </p:nvSpPr>
        <p:spPr bwMode="auto">
          <a:xfrm flipV="1">
            <a:off x="304800" y="5791200"/>
            <a:ext cx="80772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3373" name="Text Box 77"/>
          <p:cNvSpPr txBox="1">
            <a:spLocks noChangeArrowheads="1"/>
          </p:cNvSpPr>
          <p:nvPr/>
        </p:nvSpPr>
        <p:spPr bwMode="auto">
          <a:xfrm>
            <a:off x="914400" y="4692650"/>
            <a:ext cx="3962400" cy="954107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 smtClean="0">
                <a:solidFill>
                  <a:srgbClr val="FF3300"/>
                </a:solidFill>
              </a:rPr>
              <a:t>Législation générale respectée</a:t>
            </a:r>
            <a:endParaRPr lang="en-GB" sz="2800" dirty="0">
              <a:solidFill>
                <a:srgbClr val="FF3300"/>
              </a:solidFill>
            </a:endParaRPr>
          </a:p>
        </p:txBody>
      </p:sp>
      <p:sp>
        <p:nvSpPr>
          <p:cNvPr id="183374" name="Text Box 78"/>
          <p:cNvSpPr txBox="1">
            <a:spLocks noChangeArrowheads="1"/>
          </p:cNvSpPr>
          <p:nvPr/>
        </p:nvSpPr>
        <p:spPr bwMode="auto">
          <a:xfrm>
            <a:off x="857224" y="5786454"/>
            <a:ext cx="4071966" cy="954107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 smtClean="0">
                <a:solidFill>
                  <a:srgbClr val="FF3300"/>
                </a:solidFill>
              </a:rPr>
              <a:t>Législation générale jamais respectée</a:t>
            </a:r>
            <a:endParaRPr lang="en-GB" sz="2800" dirty="0">
              <a:solidFill>
                <a:srgbClr val="FF3300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1000100" y="357166"/>
            <a:ext cx="7000924" cy="36009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Effet de la protection sur les espèces, les écosystèmes et la ressource : </a:t>
            </a:r>
          </a:p>
          <a:p>
            <a:endParaRPr lang="fr-FR" sz="2400" dirty="0" smtClean="0"/>
          </a:p>
          <a:p>
            <a:pPr algn="ctr"/>
            <a:r>
              <a:rPr lang="fr-FR" sz="3600" dirty="0" smtClean="0"/>
              <a:t>Plus de différence </a:t>
            </a:r>
          </a:p>
          <a:p>
            <a:pPr algn="ctr"/>
            <a:r>
              <a:rPr lang="fr-FR" sz="3600" dirty="0" smtClean="0"/>
              <a:t>entre niveau 0 et 1 </a:t>
            </a:r>
          </a:p>
          <a:p>
            <a:pPr algn="ctr"/>
            <a:r>
              <a:rPr lang="fr-FR" sz="3600" dirty="0" smtClean="0"/>
              <a:t>que entre niveau 1 et 5</a:t>
            </a:r>
          </a:p>
          <a:p>
            <a:endParaRPr lang="fr-FR" sz="2400" dirty="0" smtClean="0">
              <a:solidFill>
                <a:srgbClr val="0000FF"/>
              </a:solidFill>
            </a:endParaRPr>
          </a:p>
          <a:p>
            <a:r>
              <a:rPr lang="fr-FR" sz="2400" dirty="0" smtClean="0">
                <a:solidFill>
                  <a:srgbClr val="0000FF"/>
                </a:solidFill>
              </a:rPr>
              <a:t>Pourquoi ?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1" name="Text Box 75"/>
          <p:cNvSpPr txBox="1">
            <a:spLocks noChangeArrowheads="1"/>
          </p:cNvSpPr>
          <p:nvPr/>
        </p:nvSpPr>
        <p:spPr bwMode="auto">
          <a:xfrm>
            <a:off x="5214942" y="6019800"/>
            <a:ext cx="2571768" cy="46166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FF3300"/>
                </a:solidFill>
              </a:rPr>
              <a:t>Hors d’une AMP</a:t>
            </a:r>
            <a:endParaRPr lang="en-GB" sz="2400" dirty="0">
              <a:solidFill>
                <a:srgbClr val="FF3300"/>
              </a:solidFill>
            </a:endParaRPr>
          </a:p>
        </p:txBody>
      </p:sp>
      <p:sp>
        <p:nvSpPr>
          <p:cNvPr id="22" name="Text Box 76"/>
          <p:cNvSpPr txBox="1">
            <a:spLocks noChangeArrowheads="1"/>
          </p:cNvSpPr>
          <p:nvPr/>
        </p:nvSpPr>
        <p:spPr bwMode="auto">
          <a:xfrm>
            <a:off x="5286380" y="5143512"/>
            <a:ext cx="2376510" cy="46166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FF3300"/>
                </a:solidFill>
              </a:rPr>
              <a:t>Dans une AMP</a:t>
            </a:r>
            <a:endParaRPr lang="en-GB" sz="2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A190D-4F52-445D-8DE4-51894271F34B}" type="slidenum">
              <a:rPr lang="fr-FR"/>
              <a:pPr/>
              <a:t>40</a:t>
            </a:fld>
            <a:endParaRPr lang="fr-FR"/>
          </a:p>
        </p:txBody>
      </p:sp>
      <p:pic>
        <p:nvPicPr>
          <p:cNvPr id="480260" name="Picture 4" descr="Boudouresque 2005 NATO MPAs 25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913"/>
            <a:ext cx="4392613" cy="6408737"/>
          </a:xfrm>
          <a:prstGeom prst="rect">
            <a:avLst/>
          </a:prstGeom>
          <a:noFill/>
        </p:spPr>
      </p:pic>
      <p:pic>
        <p:nvPicPr>
          <p:cNvPr id="480261" name="Picture 5" descr="Boudouresque 2005 NATO MPAs 15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59"/>
            <a:ext cx="3521791" cy="5265729"/>
          </a:xfrm>
          <a:prstGeom prst="rect">
            <a:avLst/>
          </a:prstGeom>
          <a:noFill/>
        </p:spPr>
      </p:pic>
      <p:sp>
        <p:nvSpPr>
          <p:cNvPr id="480262" name="Text Box 6"/>
          <p:cNvSpPr txBox="1">
            <a:spLocks noChangeArrowheads="1"/>
          </p:cNvSpPr>
          <p:nvPr/>
        </p:nvSpPr>
        <p:spPr bwMode="auto">
          <a:xfrm>
            <a:off x="3348038" y="3346450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2005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7158" y="357166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2. Aller sur publications. Article en </a:t>
            </a:r>
            <a:r>
              <a:rPr lang="fr-FR" dirty="0" err="1" smtClean="0">
                <a:solidFill>
                  <a:schemeClr val="bg1"/>
                </a:solidFill>
              </a:rPr>
              <a:t>pdf</a:t>
            </a:r>
            <a:r>
              <a:rPr lang="fr-FR" dirty="0" smtClean="0">
                <a:solidFill>
                  <a:schemeClr val="bg1"/>
                </a:solidFill>
              </a:rPr>
              <a:t> en accès libre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3" name="Image 2" descr="Publication Cadiou et al 2008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67545">
            <a:off x="676080" y="1820149"/>
            <a:ext cx="7684874" cy="385664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43504" y="5906176"/>
            <a:ext cx="3000396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Cadiou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i="1" dirty="0" smtClean="0">
                <a:solidFill>
                  <a:schemeClr val="bg1"/>
                </a:solidFill>
              </a:rPr>
              <a:t>et al., </a:t>
            </a:r>
            <a:r>
              <a:rPr lang="fr-FR" sz="1400" dirty="0" smtClean="0">
                <a:solidFill>
                  <a:schemeClr val="bg1"/>
                </a:solidFill>
              </a:rPr>
              <a:t>2009. </a:t>
            </a:r>
            <a:r>
              <a:rPr lang="en-US" sz="1400" i="1" dirty="0" smtClean="0">
                <a:solidFill>
                  <a:schemeClr val="bg1"/>
                </a:solidFill>
              </a:rPr>
              <a:t>ICES Journal of Marine Science</a:t>
            </a:r>
            <a:r>
              <a:rPr lang="en-US" sz="1400" dirty="0" smtClean="0">
                <a:solidFill>
                  <a:schemeClr val="bg1"/>
                </a:solidFill>
              </a:rPr>
              <a:t>, 66 : 41-49.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20" y="285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3. Aller sur publications. Résumé en accès libre. Pour obtenir le </a:t>
            </a:r>
            <a:r>
              <a:rPr lang="fr-FR" dirty="0" err="1" smtClean="0">
                <a:solidFill>
                  <a:schemeClr val="bg1"/>
                </a:solidFill>
              </a:rPr>
              <a:t>pdf</a:t>
            </a:r>
            <a:r>
              <a:rPr lang="fr-FR" dirty="0" smtClean="0">
                <a:solidFill>
                  <a:schemeClr val="bg1"/>
                </a:solidFill>
              </a:rPr>
              <a:t> de l’article, envoyer un e-mail à Charles F. </a:t>
            </a:r>
            <a:r>
              <a:rPr lang="fr-FR" dirty="0" err="1" smtClean="0">
                <a:solidFill>
                  <a:schemeClr val="bg1"/>
                </a:solidFill>
              </a:rPr>
              <a:t>Boudouresque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E0FB0-510C-4F31-8493-66C1CB0293FF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265647" y="857232"/>
            <a:ext cx="6612709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9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Merci </a:t>
            </a:r>
          </a:p>
          <a:p>
            <a:pPr algn="ctr"/>
            <a:r>
              <a:rPr lang="fr-FR" sz="9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pour votre </a:t>
            </a:r>
          </a:p>
          <a:p>
            <a:pPr algn="ctr"/>
            <a:r>
              <a:rPr lang="fr-FR" sz="9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Attention !</a:t>
            </a:r>
            <a:endParaRPr lang="fr-FR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6521-99F5-4AA6-971C-9AC3775B5451}" type="slidenum">
              <a:rPr lang="fr-FR"/>
              <a:pPr/>
              <a:t>5</a:t>
            </a:fld>
            <a:endParaRPr lang="fr-FR"/>
          </a:p>
        </p:txBody>
      </p:sp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381000" y="142852"/>
            <a:ext cx="48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dirty="0" smtClean="0"/>
              <a:t>Divers types d’</a:t>
            </a:r>
            <a:r>
              <a:rPr lang="fr-FR" sz="3200" dirty="0" err="1" smtClean="0"/>
              <a:t>AMPs</a:t>
            </a:r>
            <a:r>
              <a:rPr lang="fr-FR" sz="3200" dirty="0" smtClean="0"/>
              <a:t> :</a:t>
            </a:r>
            <a:endParaRPr lang="en-GB" sz="3200" dirty="0"/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7223125" y="42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2400" b="0">
              <a:latin typeface="Times New Roman" pitchFamily="18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6019800" y="1600200"/>
            <a:ext cx="2667000" cy="1066800"/>
            <a:chOff x="6019800" y="1600200"/>
            <a:chExt cx="2667000" cy="1066800"/>
          </a:xfrm>
        </p:grpSpPr>
        <p:sp>
          <p:nvSpPr>
            <p:cNvPr id="184324" name="Rectangle 4"/>
            <p:cNvSpPr>
              <a:spLocks noChangeArrowheads="1"/>
            </p:cNvSpPr>
            <p:nvPr/>
          </p:nvSpPr>
          <p:spPr bwMode="auto">
            <a:xfrm>
              <a:off x="6019800" y="1600200"/>
              <a:ext cx="2667000" cy="1066800"/>
            </a:xfrm>
            <a:prstGeom prst="rect">
              <a:avLst/>
            </a:prstGeom>
            <a:solidFill>
              <a:srgbClr val="FF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330" name="Text Box 10"/>
            <p:cNvSpPr txBox="1">
              <a:spLocks noChangeArrowheads="1"/>
            </p:cNvSpPr>
            <p:nvPr/>
          </p:nvSpPr>
          <p:spPr bwMode="auto">
            <a:xfrm>
              <a:off x="6324600" y="1857364"/>
              <a:ext cx="20574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200" dirty="0" smtClean="0">
                  <a:solidFill>
                    <a:schemeClr val="bg1"/>
                  </a:solidFill>
                </a:rPr>
                <a:t>Niveau </a:t>
              </a:r>
              <a:r>
                <a:rPr lang="fr-FR" sz="3200" dirty="0">
                  <a:solidFill>
                    <a:schemeClr val="bg1"/>
                  </a:solidFill>
                </a:rPr>
                <a:t>4</a:t>
              </a:r>
              <a:endParaRPr lang="en-GB" sz="2400" b="0" dirty="0">
                <a:latin typeface="Times New Roman" pitchFamily="18" charset="0"/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6019800" y="2895600"/>
            <a:ext cx="2667000" cy="1066800"/>
            <a:chOff x="6019800" y="2895600"/>
            <a:chExt cx="2667000" cy="1066800"/>
          </a:xfrm>
        </p:grpSpPr>
        <p:sp>
          <p:nvSpPr>
            <p:cNvPr id="184325" name="Rectangle 5"/>
            <p:cNvSpPr>
              <a:spLocks noChangeArrowheads="1"/>
            </p:cNvSpPr>
            <p:nvPr/>
          </p:nvSpPr>
          <p:spPr bwMode="auto">
            <a:xfrm>
              <a:off x="6019800" y="2895600"/>
              <a:ext cx="2667000" cy="1066800"/>
            </a:xfrm>
            <a:prstGeom prst="rect">
              <a:avLst/>
            </a:prstGeom>
            <a:solidFill>
              <a:srgbClr val="FF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331" name="Text Box 11"/>
            <p:cNvSpPr txBox="1">
              <a:spLocks noChangeArrowheads="1"/>
            </p:cNvSpPr>
            <p:nvPr/>
          </p:nvSpPr>
          <p:spPr bwMode="auto">
            <a:xfrm>
              <a:off x="6429388" y="3124200"/>
              <a:ext cx="18764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200" dirty="0" smtClean="0"/>
                <a:t>Niveau </a:t>
              </a:r>
              <a:r>
                <a:rPr lang="fr-FR" sz="3200" dirty="0"/>
                <a:t>3</a:t>
              </a:r>
              <a:endParaRPr lang="en-GB" sz="2400" b="0" dirty="0">
                <a:latin typeface="Times New Roman" pitchFamily="18" charset="0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6019800" y="4191000"/>
            <a:ext cx="2667000" cy="1066800"/>
            <a:chOff x="6019800" y="4191000"/>
            <a:chExt cx="2667000" cy="1066800"/>
          </a:xfrm>
        </p:grpSpPr>
        <p:sp>
          <p:nvSpPr>
            <p:cNvPr id="184326" name="Rectangle 6"/>
            <p:cNvSpPr>
              <a:spLocks noChangeArrowheads="1"/>
            </p:cNvSpPr>
            <p:nvPr/>
          </p:nvSpPr>
          <p:spPr bwMode="auto">
            <a:xfrm>
              <a:off x="6019800" y="4191000"/>
              <a:ext cx="2667000" cy="1066800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332" name="Text Box 12"/>
            <p:cNvSpPr txBox="1">
              <a:spLocks noChangeArrowheads="1"/>
            </p:cNvSpPr>
            <p:nvPr/>
          </p:nvSpPr>
          <p:spPr bwMode="auto">
            <a:xfrm>
              <a:off x="6429388" y="4419600"/>
              <a:ext cx="18573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3200" dirty="0" smtClean="0"/>
                <a:t>Niveau </a:t>
              </a:r>
              <a:r>
                <a:rPr lang="fr-FR" sz="3200" dirty="0"/>
                <a:t>2</a:t>
              </a:r>
              <a:endParaRPr lang="en-GB" sz="3200" dirty="0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6019800" y="5486400"/>
            <a:ext cx="2667000" cy="1066800"/>
            <a:chOff x="6019800" y="5486400"/>
            <a:chExt cx="2667000" cy="1066800"/>
          </a:xfrm>
        </p:grpSpPr>
        <p:sp>
          <p:nvSpPr>
            <p:cNvPr id="184327" name="Rectangle 7"/>
            <p:cNvSpPr>
              <a:spLocks noChangeArrowheads="1"/>
            </p:cNvSpPr>
            <p:nvPr/>
          </p:nvSpPr>
          <p:spPr bwMode="auto">
            <a:xfrm>
              <a:off x="6019800" y="5486400"/>
              <a:ext cx="2667000" cy="1066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333" name="Text Box 13"/>
            <p:cNvSpPr txBox="1">
              <a:spLocks noChangeArrowheads="1"/>
            </p:cNvSpPr>
            <p:nvPr/>
          </p:nvSpPr>
          <p:spPr bwMode="auto">
            <a:xfrm>
              <a:off x="6477000" y="5715000"/>
              <a:ext cx="1981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3200" dirty="0" smtClean="0"/>
                <a:t>Niveau </a:t>
              </a:r>
              <a:r>
                <a:rPr lang="fr-FR" sz="3200" dirty="0"/>
                <a:t>1</a:t>
              </a:r>
              <a:endParaRPr lang="en-GB" sz="3200" dirty="0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2825767" y="304800"/>
            <a:ext cx="5861033" cy="1066800"/>
            <a:chOff x="2825767" y="304800"/>
            <a:chExt cx="5861033" cy="1066800"/>
          </a:xfrm>
        </p:grpSpPr>
        <p:grpSp>
          <p:nvGrpSpPr>
            <p:cNvPr id="26" name="Groupe 25"/>
            <p:cNvGrpSpPr/>
            <p:nvPr/>
          </p:nvGrpSpPr>
          <p:grpSpPr>
            <a:xfrm>
              <a:off x="6019800" y="304800"/>
              <a:ext cx="2667000" cy="1066800"/>
              <a:chOff x="6019800" y="304800"/>
              <a:chExt cx="2667000" cy="1066800"/>
            </a:xfrm>
          </p:grpSpPr>
          <p:sp>
            <p:nvSpPr>
              <p:cNvPr id="184323" name="Rectangle 3"/>
              <p:cNvSpPr>
                <a:spLocks noChangeArrowheads="1"/>
              </p:cNvSpPr>
              <p:nvPr/>
            </p:nvSpPr>
            <p:spPr bwMode="auto">
              <a:xfrm>
                <a:off x="6019800" y="304800"/>
                <a:ext cx="2667000" cy="1066800"/>
              </a:xfrm>
              <a:prstGeom prst="rect">
                <a:avLst/>
              </a:prstGeom>
              <a:solidFill>
                <a:srgbClr val="FF33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328" name="Text Box 8"/>
              <p:cNvSpPr txBox="1">
                <a:spLocks noChangeArrowheads="1"/>
              </p:cNvSpPr>
              <p:nvPr/>
            </p:nvSpPr>
            <p:spPr bwMode="auto">
              <a:xfrm>
                <a:off x="6324600" y="533400"/>
                <a:ext cx="1981200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3200" dirty="0" smtClean="0">
                    <a:solidFill>
                      <a:schemeClr val="bg1"/>
                    </a:solidFill>
                  </a:rPr>
                  <a:t>Niveau </a:t>
                </a:r>
                <a:r>
                  <a:rPr lang="fr-FR" sz="3200" dirty="0">
                    <a:solidFill>
                      <a:schemeClr val="bg1"/>
                    </a:solidFill>
                  </a:rPr>
                  <a:t>5</a:t>
                </a:r>
                <a:endParaRPr lang="en-GB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4341" name="Text Box 21"/>
            <p:cNvSpPr txBox="1">
              <a:spLocks noChangeArrowheads="1"/>
            </p:cNvSpPr>
            <p:nvPr/>
          </p:nvSpPr>
          <p:spPr bwMode="auto">
            <a:xfrm>
              <a:off x="2825767" y="785794"/>
              <a:ext cx="31035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err="1" smtClean="0">
                  <a:sym typeface="Wingdings" pitchFamily="2" charset="2"/>
                </a:rPr>
                <a:t>AMPs</a:t>
              </a:r>
              <a:r>
                <a:rPr lang="fr-FR" sz="2000" dirty="0" smtClean="0"/>
                <a:t> spécialisées   </a:t>
              </a:r>
              <a:r>
                <a:rPr lang="fr-FR" sz="2000" dirty="0" smtClean="0">
                  <a:sym typeface="Wingdings" pitchFamily="2" charset="2"/>
                </a:rPr>
                <a:t> </a:t>
              </a:r>
              <a:endParaRPr lang="fr-FR" sz="2000" dirty="0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571472" y="1357298"/>
            <a:ext cx="4686328" cy="5143536"/>
            <a:chOff x="571472" y="1357298"/>
            <a:chExt cx="4686328" cy="5143536"/>
          </a:xfrm>
        </p:grpSpPr>
        <p:grpSp>
          <p:nvGrpSpPr>
            <p:cNvPr id="184334" name="Group 14"/>
            <p:cNvGrpSpPr>
              <a:grpSpLocks/>
            </p:cNvGrpSpPr>
            <p:nvPr/>
          </p:nvGrpSpPr>
          <p:grpSpPr bwMode="auto">
            <a:xfrm>
              <a:off x="685800" y="2151070"/>
              <a:ext cx="4572000" cy="4349764"/>
              <a:chOff x="432" y="1056"/>
              <a:chExt cx="2880" cy="2976"/>
            </a:xfrm>
          </p:grpSpPr>
          <p:sp>
            <p:nvSpPr>
              <p:cNvPr id="184335" name="Rectangle 15"/>
              <p:cNvSpPr>
                <a:spLocks noChangeArrowheads="1"/>
              </p:cNvSpPr>
              <p:nvPr/>
            </p:nvSpPr>
            <p:spPr bwMode="auto">
              <a:xfrm>
                <a:off x="432" y="1056"/>
                <a:ext cx="2880" cy="29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336" name="Rectangle 16"/>
              <p:cNvSpPr>
                <a:spLocks noChangeArrowheads="1"/>
              </p:cNvSpPr>
              <p:nvPr/>
            </p:nvSpPr>
            <p:spPr bwMode="auto">
              <a:xfrm>
                <a:off x="960" y="1536"/>
                <a:ext cx="576" cy="528"/>
              </a:xfrm>
              <a:prstGeom prst="rect">
                <a:avLst/>
              </a:prstGeom>
              <a:solidFill>
                <a:srgbClr val="FF33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sz="2400" b="0">
                  <a:solidFill>
                    <a:srgbClr val="FF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337" name="Rectangle 17"/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528" cy="480"/>
              </a:xfrm>
              <a:prstGeom prst="rect">
                <a:avLst/>
              </a:prstGeom>
              <a:solidFill>
                <a:srgbClr val="FF00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338" name="Rectangle 18"/>
              <p:cNvSpPr>
                <a:spLocks noChangeArrowheads="1"/>
              </p:cNvSpPr>
              <p:nvPr/>
            </p:nvSpPr>
            <p:spPr bwMode="auto">
              <a:xfrm>
                <a:off x="2112" y="2544"/>
                <a:ext cx="624" cy="480"/>
              </a:xfrm>
              <a:prstGeom prst="rect">
                <a:avLst/>
              </a:prstGeom>
              <a:solidFill>
                <a:srgbClr val="FF99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339" name="Rectangle 19"/>
              <p:cNvSpPr>
                <a:spLocks noChangeArrowheads="1"/>
              </p:cNvSpPr>
              <p:nvPr/>
            </p:nvSpPr>
            <p:spPr bwMode="auto">
              <a:xfrm>
                <a:off x="1200" y="3024"/>
                <a:ext cx="1536" cy="288"/>
              </a:xfrm>
              <a:prstGeom prst="rect">
                <a:avLst/>
              </a:prstGeom>
              <a:solidFill>
                <a:srgbClr val="FFCC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340" name="Rectangle 20"/>
              <p:cNvSpPr>
                <a:spLocks noChangeArrowheads="1"/>
              </p:cNvSpPr>
              <p:nvPr/>
            </p:nvSpPr>
            <p:spPr bwMode="auto">
              <a:xfrm>
                <a:off x="2400" y="2160"/>
                <a:ext cx="336" cy="384"/>
              </a:xfrm>
              <a:prstGeom prst="rect">
                <a:avLst/>
              </a:prstGeom>
              <a:solidFill>
                <a:srgbClr val="FF33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5" name="ZoneTexte 24"/>
            <p:cNvSpPr txBox="1"/>
            <p:nvPr/>
          </p:nvSpPr>
          <p:spPr>
            <a:xfrm>
              <a:off x="571472" y="1357298"/>
              <a:ext cx="4143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smtClean="0"/>
                <a:t>versus</a:t>
              </a:r>
              <a:r>
                <a:rPr lang="fr-FR" dirty="0" smtClean="0"/>
                <a:t> </a:t>
              </a:r>
              <a:r>
                <a:rPr lang="fr-FR" dirty="0" err="1" smtClean="0"/>
                <a:t>AMPs</a:t>
              </a:r>
              <a:r>
                <a:rPr lang="fr-FR" dirty="0" smtClean="0"/>
                <a:t> généralistes (zonage, combinaison de niveaux)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203B-F393-4F4C-8A25-6536958D23F9}" type="slidenum">
              <a:rPr lang="fr-FR"/>
              <a:pPr/>
              <a:t>6</a:t>
            </a:fld>
            <a:endParaRPr lang="fr-FR"/>
          </a:p>
        </p:txBody>
      </p:sp>
      <p:pic>
        <p:nvPicPr>
          <p:cNvPr id="185346" name="Picture 2" descr="MPA Port-Cros (vue aérienne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1588"/>
            <a:ext cx="9982200" cy="6911976"/>
          </a:xfrm>
          <a:prstGeom prst="rect">
            <a:avLst/>
          </a:prstGeom>
          <a:noFill/>
        </p:spPr>
      </p:pic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5286380" y="152400"/>
            <a:ext cx="3810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 smtClean="0">
                <a:solidFill>
                  <a:schemeClr val="bg1"/>
                </a:solidFill>
              </a:rPr>
              <a:t>Un exemple d’AMP généraliste : le Parc national de Port-Cros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23A-75FB-42F1-845B-B094451F9315}" type="slidenum">
              <a:rPr lang="fr-FR"/>
              <a:pPr/>
              <a:t>7</a:t>
            </a:fld>
            <a:endParaRPr lang="fr-FR"/>
          </a:p>
        </p:txBody>
      </p:sp>
      <p:pic>
        <p:nvPicPr>
          <p:cNvPr id="186370" name="Picture 2" descr="Carte reg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05975" cy="68611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285720" y="285728"/>
            <a:ext cx="2071702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/>
              <a:t>Chasse fusil-harpon interdite</a:t>
            </a:r>
            <a:endParaRPr lang="en-GB" dirty="0"/>
          </a:p>
        </p:txBody>
      </p:sp>
      <p:sp>
        <p:nvSpPr>
          <p:cNvPr id="186372" name="Line 4"/>
          <p:cNvSpPr>
            <a:spLocks noChangeShapeType="1"/>
          </p:cNvSpPr>
          <p:nvPr/>
        </p:nvSpPr>
        <p:spPr bwMode="auto">
          <a:xfrm>
            <a:off x="1285852" y="928670"/>
            <a:ext cx="0" cy="57150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6000760" y="3774048"/>
            <a:ext cx="2943252" cy="36933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/>
              <a:t>Pêche à la ligne interdite</a:t>
            </a:r>
            <a:endParaRPr lang="en-GB" dirty="0"/>
          </a:p>
        </p:txBody>
      </p:sp>
      <p:sp>
        <p:nvSpPr>
          <p:cNvPr id="186374" name="Line 6"/>
          <p:cNvSpPr>
            <a:spLocks noChangeShapeType="1"/>
          </p:cNvSpPr>
          <p:nvPr/>
        </p:nvSpPr>
        <p:spPr bwMode="auto">
          <a:xfrm flipH="1">
            <a:off x="5467360" y="3929066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6375" name="Text Box 7" descr="blanc)"/>
          <p:cNvSpPr txBox="1">
            <a:spLocks noChangeArrowheads="1"/>
          </p:cNvSpPr>
          <p:nvPr/>
        </p:nvSpPr>
        <p:spPr bwMode="auto">
          <a:xfrm>
            <a:off x="1571604" y="5286388"/>
            <a:ext cx="1143008" cy="646331"/>
          </a:xfrm>
          <a:prstGeom prst="rect">
            <a:avLst/>
          </a:prstGeom>
          <a:pattFill prst="dkVert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/>
              <a:t>Plongée interdite</a:t>
            </a:r>
            <a:endParaRPr lang="en-GB" dirty="0"/>
          </a:p>
        </p:txBody>
      </p:sp>
      <p:sp>
        <p:nvSpPr>
          <p:cNvPr id="186376" name="Line 8"/>
          <p:cNvSpPr>
            <a:spLocks noChangeShapeType="1"/>
          </p:cNvSpPr>
          <p:nvPr/>
        </p:nvSpPr>
        <p:spPr bwMode="auto">
          <a:xfrm flipV="1">
            <a:off x="2285984" y="4953000"/>
            <a:ext cx="16" cy="3333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6377" name="Text Box 9" descr="blanc)"/>
          <p:cNvSpPr txBox="1">
            <a:spLocks noChangeArrowheads="1"/>
          </p:cNvSpPr>
          <p:nvPr/>
        </p:nvSpPr>
        <p:spPr bwMode="auto">
          <a:xfrm>
            <a:off x="1785918" y="1130842"/>
            <a:ext cx="2143140" cy="369332"/>
          </a:xfrm>
          <a:prstGeom prst="rect">
            <a:avLst/>
          </a:prstGeom>
          <a:pattFill prst="dkHorz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/>
              <a:t>Mouillage interdit</a:t>
            </a:r>
            <a:endParaRPr lang="en-GB" dirty="0"/>
          </a:p>
        </p:txBody>
      </p:sp>
      <p:sp>
        <p:nvSpPr>
          <p:cNvPr id="186378" name="Line 10"/>
          <p:cNvSpPr>
            <a:spLocks noChangeShapeType="1"/>
          </p:cNvSpPr>
          <p:nvPr/>
        </p:nvSpPr>
        <p:spPr bwMode="auto">
          <a:xfrm flipH="1">
            <a:off x="3124200" y="1500174"/>
            <a:ext cx="19040" cy="6334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5143504" y="853843"/>
            <a:ext cx="3857652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/>
              <a:t>Baignade. Navigation interdite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 smtClean="0">
                <a:sym typeface="Wingdings" pitchFamily="2" charset="2"/>
              </a:rPr>
              <a:t>pas de pêche artisanale</a:t>
            </a:r>
            <a:endParaRPr lang="en-GB" dirty="0"/>
          </a:p>
        </p:txBody>
      </p:sp>
      <p:sp>
        <p:nvSpPr>
          <p:cNvPr id="186380" name="Line 12"/>
          <p:cNvSpPr>
            <a:spLocks noChangeShapeType="1"/>
          </p:cNvSpPr>
          <p:nvPr/>
        </p:nvSpPr>
        <p:spPr bwMode="auto">
          <a:xfrm flipH="1">
            <a:off x="5029200" y="1500174"/>
            <a:ext cx="757246" cy="12430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6381" name="Text Box 13"/>
          <p:cNvSpPr txBox="1">
            <a:spLocks noChangeArrowheads="1"/>
          </p:cNvSpPr>
          <p:nvPr/>
        </p:nvSpPr>
        <p:spPr bwMode="auto">
          <a:xfrm>
            <a:off x="5072066" y="4603632"/>
            <a:ext cx="4000496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dirty="0" smtClean="0"/>
              <a:t>Contraintes à la pêche artisanale :</a:t>
            </a:r>
            <a:endParaRPr lang="fr-FR" dirty="0"/>
          </a:p>
          <a:p>
            <a:pPr>
              <a:buFontTx/>
              <a:buChar char="-"/>
            </a:pPr>
            <a:r>
              <a:rPr lang="fr-FR" dirty="0" smtClean="0"/>
              <a:t>Taille de la maille supérieure,</a:t>
            </a:r>
          </a:p>
          <a:p>
            <a:pPr>
              <a:buFontTx/>
              <a:buChar char="-"/>
            </a:pPr>
            <a:r>
              <a:rPr lang="fr-FR" dirty="0" smtClean="0"/>
              <a:t> Longueur de filets inférieure,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smtClean="0"/>
              <a:t>Chalutage interdit,</a:t>
            </a:r>
            <a:endParaRPr lang="fr-FR" dirty="0"/>
          </a:p>
          <a:p>
            <a:pPr>
              <a:buFontTx/>
              <a:buChar char="-"/>
            </a:pPr>
            <a:r>
              <a:rPr lang="fr-FR" dirty="0" smtClean="0"/>
              <a:t> Palangres interdites</a:t>
            </a:r>
          </a:p>
          <a:p>
            <a:r>
              <a:rPr lang="en-GB" dirty="0" smtClean="0"/>
              <a:t>- Bateaux &lt; 11 m de </a:t>
            </a:r>
            <a:r>
              <a:rPr lang="en-GB" dirty="0" err="1" smtClean="0"/>
              <a:t>longueur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2000232" y="6072206"/>
            <a:ext cx="2928958" cy="584775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Zone réservée à la plongée : pas de pêche artisanale</a:t>
            </a:r>
            <a:endParaRPr lang="fr-FR" sz="1600" dirty="0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 flipV="1">
            <a:off x="3643306" y="5500702"/>
            <a:ext cx="428628" cy="57150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643174" y="71414"/>
            <a:ext cx="68580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</a:rPr>
              <a:t>Un exemple d’AMP généraliste : </a:t>
            </a:r>
          </a:p>
          <a:p>
            <a:pPr algn="ctr"/>
            <a:r>
              <a:rPr lang="fr-FR" sz="2000" dirty="0" smtClean="0">
                <a:solidFill>
                  <a:srgbClr val="0000FF"/>
                </a:solidFill>
              </a:rPr>
              <a:t>le Parc national de Port-Cros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D874-F1BA-42B3-8A74-C67A42955E8C}" type="slidenum">
              <a:rPr lang="fr-FR"/>
              <a:pPr/>
              <a:t>8</a:t>
            </a:fld>
            <a:endParaRPr lang="fr-FR"/>
          </a:p>
        </p:txBody>
      </p:sp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4429124" y="2275826"/>
            <a:ext cx="4191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2400" dirty="0" err="1" smtClean="0"/>
              <a:t>L’interdiction</a:t>
            </a:r>
            <a:r>
              <a:rPr lang="en-GB" sz="2400" dirty="0" smtClean="0"/>
              <a:t> des </a:t>
            </a:r>
            <a:r>
              <a:rPr lang="en-GB" sz="2400" dirty="0" err="1" smtClean="0"/>
              <a:t>activités</a:t>
            </a:r>
            <a:r>
              <a:rPr lang="en-GB" sz="2400" dirty="0" smtClean="0"/>
              <a:t> </a:t>
            </a:r>
            <a:r>
              <a:rPr lang="en-GB" sz="2400" dirty="0" err="1" smtClean="0"/>
              <a:t>humaines</a:t>
            </a:r>
            <a:r>
              <a:rPr lang="en-GB" sz="2400" dirty="0" smtClean="0"/>
              <a:t> </a:t>
            </a:r>
            <a:r>
              <a:rPr lang="en-GB" sz="2400" dirty="0" err="1" smtClean="0"/>
              <a:t>est</a:t>
            </a:r>
            <a:r>
              <a:rPr lang="en-GB" sz="2400" dirty="0" smtClean="0"/>
              <a:t> </a:t>
            </a:r>
            <a:r>
              <a:rPr lang="en-GB" sz="2400" dirty="0" err="1" smtClean="0"/>
              <a:t>souvent</a:t>
            </a:r>
            <a:r>
              <a:rPr lang="en-GB" sz="2400" dirty="0" smtClean="0"/>
              <a:t> </a:t>
            </a:r>
            <a:r>
              <a:rPr lang="en-GB" sz="2400" dirty="0" err="1" smtClean="0"/>
              <a:t>considérée</a:t>
            </a:r>
            <a:r>
              <a:rPr lang="en-GB" sz="2400" dirty="0" smtClean="0"/>
              <a:t> par la public </a:t>
            </a:r>
            <a:r>
              <a:rPr lang="en-GB" sz="2400" dirty="0" err="1" smtClean="0"/>
              <a:t>comme</a:t>
            </a:r>
            <a:r>
              <a:rPr lang="en-GB" sz="2400" dirty="0" smtClean="0"/>
              <a:t> la </a:t>
            </a:r>
            <a:r>
              <a:rPr lang="en-GB" sz="2400" dirty="0" err="1" smtClean="0"/>
              <a:t>principale</a:t>
            </a:r>
            <a:r>
              <a:rPr lang="en-GB" sz="2400" dirty="0" smtClean="0"/>
              <a:t> </a:t>
            </a:r>
            <a:r>
              <a:rPr lang="en-GB" sz="2400" dirty="0" err="1" smtClean="0"/>
              <a:t>caractéristique</a:t>
            </a:r>
            <a:r>
              <a:rPr lang="en-GB" sz="2400" dirty="0" smtClean="0"/>
              <a:t> des AMPs</a:t>
            </a:r>
            <a:endParaRPr lang="en-GB" sz="2400" dirty="0"/>
          </a:p>
        </p:txBody>
      </p:sp>
      <p:grpSp>
        <p:nvGrpSpPr>
          <p:cNvPr id="7" name="Groupe 6"/>
          <p:cNvGrpSpPr/>
          <p:nvPr/>
        </p:nvGrpSpPr>
        <p:grpSpPr>
          <a:xfrm>
            <a:off x="785786" y="1928803"/>
            <a:ext cx="4214842" cy="3500462"/>
            <a:chOff x="285720" y="201581"/>
            <a:chExt cx="4929222" cy="4149381"/>
          </a:xfrm>
        </p:grpSpPr>
        <p:sp>
          <p:nvSpPr>
            <p:cNvPr id="176131" name="AutoShape 3"/>
            <p:cNvSpPr>
              <a:spLocks noChangeArrowheads="1"/>
            </p:cNvSpPr>
            <p:nvPr/>
          </p:nvSpPr>
          <p:spPr bwMode="auto">
            <a:xfrm>
              <a:off x="285720" y="214290"/>
              <a:ext cx="4929222" cy="3857652"/>
            </a:xfrm>
            <a:prstGeom prst="triangle">
              <a:avLst>
                <a:gd name="adj" fmla="val 46676"/>
              </a:avLst>
            </a:prstGeom>
            <a:solidFill>
              <a:schemeClr val="bg1"/>
            </a:solidFill>
            <a:ln w="2032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132" name="Text Box 4"/>
            <p:cNvSpPr txBox="1">
              <a:spLocks noChangeArrowheads="1"/>
            </p:cNvSpPr>
            <p:nvPr/>
          </p:nvSpPr>
          <p:spPr bwMode="auto">
            <a:xfrm>
              <a:off x="1666869" y="201581"/>
              <a:ext cx="1905000" cy="4149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3200" dirty="0">
                  <a:solidFill>
                    <a:srgbClr val="FF3300"/>
                  </a:solidFill>
                </a:rPr>
                <a:t>!</a:t>
              </a:r>
              <a:endParaRPr lang="en-GB" sz="23200" dirty="0">
                <a:solidFill>
                  <a:srgbClr val="FF33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28596" y="142852"/>
            <a:ext cx="59763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Les </a:t>
            </a:r>
            <a:r>
              <a:rPr lang="fr-FR" sz="48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AMPs</a:t>
            </a:r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: des </a:t>
            </a:r>
          </a:p>
          <a:p>
            <a:pPr algn="ctr"/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espaces d’interdit ?</a:t>
            </a:r>
            <a:endParaRPr lang="fr-FR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7457" y="4929198"/>
            <a:ext cx="7579319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Non ! </a:t>
            </a:r>
          </a:p>
          <a:p>
            <a:pPr algn="ctr"/>
            <a:r>
              <a:rPr lang="fr-FR" sz="48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Des espaces de gestion </a:t>
            </a:r>
            <a:r>
              <a:rPr lang="fr-FR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</a:t>
            </a:r>
            <a:endParaRPr lang="fr-F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221-FA46-4AC3-9FC0-2448B2D0D9E3}" type="slidenum">
              <a:rPr lang="fr-FR"/>
              <a:pPr/>
              <a:t>9</a:t>
            </a:fld>
            <a:endParaRPr lang="fr-FR"/>
          </a:p>
        </p:txBody>
      </p:sp>
      <p:pic>
        <p:nvPicPr>
          <p:cNvPr id="556036" name="Picture 4" descr="Conflits usage (Ptiluc et Joan)287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46038"/>
            <a:ext cx="9144000" cy="7053263"/>
          </a:xfrm>
          <a:prstGeom prst="rect">
            <a:avLst/>
          </a:prstGeom>
          <a:noFill/>
        </p:spPr>
      </p:pic>
      <p:sp>
        <p:nvSpPr>
          <p:cNvPr id="556037" name="Text Box 5"/>
          <p:cNvSpPr txBox="1">
            <a:spLocks noChangeArrowheads="1"/>
          </p:cNvSpPr>
          <p:nvPr/>
        </p:nvSpPr>
        <p:spPr bwMode="auto">
          <a:xfrm>
            <a:off x="107950" y="-24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</a:rPr>
              <a:t>Gestion des conflits </a:t>
            </a:r>
            <a:r>
              <a:rPr lang="fr-FR" dirty="0">
                <a:solidFill>
                  <a:schemeClr val="bg1"/>
                </a:solidFill>
              </a:rPr>
              <a:t>d’usage</a:t>
            </a:r>
          </a:p>
        </p:txBody>
      </p:sp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3059113" y="177800"/>
            <a:ext cx="2160587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dirty="0">
                <a:solidFill>
                  <a:schemeClr val="bg1"/>
                </a:solidFill>
              </a:rPr>
              <a:t>Dessin </a:t>
            </a:r>
            <a:r>
              <a:rPr lang="fr-FR" sz="1200" dirty="0" err="1">
                <a:solidFill>
                  <a:schemeClr val="bg1"/>
                </a:solidFill>
              </a:rPr>
              <a:t>P’titluc</a:t>
            </a:r>
            <a:r>
              <a:rPr lang="fr-FR" sz="1200" dirty="0">
                <a:solidFill>
                  <a:schemeClr val="bg1"/>
                </a:solidFill>
              </a:rPr>
              <a:t> et Joan. Parc national de Port-Cros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8864</TotalTime>
  <Words>2371</Words>
  <Application>Microsoft Office PowerPoint</Application>
  <PresentationFormat>Affichage à l'écran (4:3)</PresentationFormat>
  <Paragraphs>464</Paragraphs>
  <Slides>42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4" baseType="lpstr">
      <vt:lpstr>Modèle par défaut</vt:lpstr>
      <vt:lpstr>Photo Editor Photo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Company>DIMAR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Boudouresque</dc:creator>
  <cp:lastModifiedBy>boudouresque</cp:lastModifiedBy>
  <cp:revision>579</cp:revision>
  <dcterms:created xsi:type="dcterms:W3CDTF">2004-09-25T07:57:35Z</dcterms:created>
  <dcterms:modified xsi:type="dcterms:W3CDTF">2010-02-06T16:23:11Z</dcterms:modified>
</cp:coreProperties>
</file>