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3"/>
  </p:notesMasterIdLst>
  <p:sldIdLst>
    <p:sldId id="256" r:id="rId2"/>
    <p:sldId id="272" r:id="rId3"/>
    <p:sldId id="379" r:id="rId4"/>
    <p:sldId id="380" r:id="rId5"/>
    <p:sldId id="381" r:id="rId6"/>
    <p:sldId id="277" r:id="rId7"/>
    <p:sldId id="338" r:id="rId8"/>
    <p:sldId id="339" r:id="rId9"/>
    <p:sldId id="340" r:id="rId10"/>
    <p:sldId id="281" r:id="rId11"/>
    <p:sldId id="342" r:id="rId12"/>
    <p:sldId id="343" r:id="rId13"/>
    <p:sldId id="280" r:id="rId14"/>
    <p:sldId id="282" r:id="rId15"/>
    <p:sldId id="284" r:id="rId16"/>
    <p:sldId id="285" r:id="rId17"/>
    <p:sldId id="283" r:id="rId18"/>
    <p:sldId id="261" r:id="rId19"/>
    <p:sldId id="293" r:id="rId20"/>
    <p:sldId id="286" r:id="rId21"/>
    <p:sldId id="288" r:id="rId22"/>
    <p:sldId id="289" r:id="rId23"/>
    <p:sldId id="347" r:id="rId24"/>
    <p:sldId id="348" r:id="rId25"/>
    <p:sldId id="349" r:id="rId26"/>
    <p:sldId id="356" r:id="rId27"/>
    <p:sldId id="371" r:id="rId28"/>
    <p:sldId id="297" r:id="rId29"/>
    <p:sldId id="268" r:id="rId30"/>
    <p:sldId id="262" r:id="rId31"/>
    <p:sldId id="303" r:id="rId32"/>
    <p:sldId id="304" r:id="rId33"/>
    <p:sldId id="306" r:id="rId34"/>
    <p:sldId id="307" r:id="rId35"/>
    <p:sldId id="308" r:id="rId36"/>
    <p:sldId id="309" r:id="rId37"/>
    <p:sldId id="310" r:id="rId38"/>
    <p:sldId id="315" r:id="rId39"/>
    <p:sldId id="311" r:id="rId40"/>
    <p:sldId id="353" r:id="rId41"/>
    <p:sldId id="332" r:id="rId42"/>
    <p:sldId id="372" r:id="rId43"/>
    <p:sldId id="316" r:id="rId44"/>
    <p:sldId id="317" r:id="rId45"/>
    <p:sldId id="318" r:id="rId46"/>
    <p:sldId id="320" r:id="rId47"/>
    <p:sldId id="319" r:id="rId48"/>
    <p:sldId id="321" r:id="rId49"/>
    <p:sldId id="322" r:id="rId50"/>
    <p:sldId id="323" r:id="rId51"/>
    <p:sldId id="324" r:id="rId52"/>
    <p:sldId id="325" r:id="rId53"/>
    <p:sldId id="329" r:id="rId54"/>
    <p:sldId id="326" r:id="rId55"/>
    <p:sldId id="330" r:id="rId56"/>
    <p:sldId id="331" r:id="rId57"/>
    <p:sldId id="370" r:id="rId58"/>
    <p:sldId id="328" r:id="rId59"/>
    <p:sldId id="354" r:id="rId60"/>
    <p:sldId id="263" r:id="rId61"/>
    <p:sldId id="334" r:id="rId62"/>
    <p:sldId id="333" r:id="rId63"/>
    <p:sldId id="335" r:id="rId64"/>
    <p:sldId id="358" r:id="rId65"/>
    <p:sldId id="357" r:id="rId66"/>
    <p:sldId id="265" r:id="rId67"/>
    <p:sldId id="378" r:id="rId68"/>
    <p:sldId id="345" r:id="rId69"/>
    <p:sldId id="302" r:id="rId70"/>
    <p:sldId id="382" r:id="rId71"/>
    <p:sldId id="368" r:id="rId72"/>
    <p:sldId id="367" r:id="rId73"/>
    <p:sldId id="360" r:id="rId74"/>
    <p:sldId id="373" r:id="rId75"/>
    <p:sldId id="361" r:id="rId76"/>
    <p:sldId id="374" r:id="rId77"/>
    <p:sldId id="363" r:id="rId78"/>
    <p:sldId id="364" r:id="rId79"/>
    <p:sldId id="375" r:id="rId80"/>
    <p:sldId id="376" r:id="rId81"/>
    <p:sldId id="377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D363"/>
    <a:srgbClr val="0033CC"/>
    <a:srgbClr val="F50FEA"/>
    <a:srgbClr val="294C93"/>
    <a:srgbClr val="284B90"/>
    <a:srgbClr val="255D8F"/>
    <a:srgbClr val="0032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8DD75-CDE9-480F-A8BD-DD9D2D77DEE2}" type="datetimeFigureOut">
              <a:rPr lang="en-US" smtClean="0"/>
              <a:t>6/14/2022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030F2-FDFD-4B34-BFA6-9FE8FCC76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40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D688F-8AF6-91F1-D632-8EB8B93140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B6F18-C043-FEF3-09AF-4482FE907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6C8D2-1CA5-3BBA-9990-45A6B50B0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1024C-53A6-4DB9-9BFC-55708E7956B1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B255E-2F73-8E9E-A1A2-24A45005B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7006F6-E372-E168-1BCD-AB3490C23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532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CA6E4-5D5E-07A8-584E-837B6077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41F021-9749-CDB3-D9EE-64E775463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E2602-CEDF-8FEE-FBAD-76655146B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05493-162D-4495-83D2-284F2C924DB3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09FDD-062D-37D8-9EE0-D8FA1A1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B268B-D9B7-7436-47E0-FB4E974B5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7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FC7401-B639-BCA0-6DC6-C02E0C836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951CF-D9D0-3F45-35A6-542A72D1FF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BDD61-4DD7-F533-F5EC-1F67B8DF1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C7BF1-2F74-467F-A57F-1AD974440A31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D285BC-8184-36A0-A3F2-582E9FB30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8FC0A-1F10-4F5D-E003-5A8C88F8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7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EDE95-4F8C-4B3B-3106-6C01CD5B8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9B083-E0A6-FB1D-1A94-DB926F29E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AD512-731E-CFD2-164A-F837F483E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E39C0-8EEC-4819-96BC-2EFFCEE24332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A661A-8CAA-5524-94B8-BFDD3573F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CB1F2-A771-16B3-3C9F-817E02A0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48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D8A09-A3BA-5CFF-E906-BA33D7747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0CD8D-7EC2-BBD1-6923-0C209D4B4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BFFFA-21E0-7F13-48BF-174AD14A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39213-78BC-4800-A687-D1F6CFFE9904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96833-7CB3-EF12-FBB3-49639CF3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65752-FD03-9772-D94D-179EAB64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9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FA56F-6284-B9CB-63CA-DC1F8A6B6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03D54-893E-C492-F2AD-7F359E4E2B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70034-478F-5DF2-F8C2-9C2CA5562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DA756-FCC0-36FF-15E3-4F47693CA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7E4-4885-4113-9D73-B15E4C25DCE6}" type="datetime1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68C1EF-CB50-B447-DEBB-BC3D5B767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78883-9FA2-966E-B4BD-6595A87ED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2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2621-D721-8957-A438-A4493EFD2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05125-ADB6-59D1-7762-431D667898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258CB-1297-2CA3-B6CC-2BB44CCC3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BAC992-57D3-57B9-B4F1-C4C87B542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1F4118-CEBE-5064-EE60-1143B54C50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7F329A-8753-9ED8-8499-75B519EC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5DF07-DE48-49D5-A35B-9656B5101064}" type="datetime1">
              <a:rPr lang="en-US" smtClean="0"/>
              <a:t>6/14/2022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13B0A3-4B2F-2B95-79A3-D245EAE5D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5DE6F0-AFB5-614E-D594-4E617157E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44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62BC6-E848-327D-FF00-AF4D51D4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C02107-8A4F-8155-66BE-E218430D9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D9023-89F5-45DC-8E95-169D7F40FB0B}" type="datetime1">
              <a:rPr lang="en-US" smtClean="0"/>
              <a:t>6/14/2022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1584B9-AE06-F058-F326-FBE3D6A5E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5D696-E2B1-326F-EFA5-F0E70BE14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096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DE67D1-DC13-CE6C-86FA-2C78605AB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60E28-A521-46F4-B450-EAF8DF3D1EED}" type="datetime1">
              <a:rPr lang="en-US" smtClean="0"/>
              <a:t>6/14/2022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4F3562-A2A2-7616-9640-DE4A54BA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26D196-FE02-2A3D-F713-1171179F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60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C1175-1015-FDBF-CB0C-59DFD23B0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F39FC-43A4-073E-D81F-52D90A36C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4A68C-099A-BDDE-57F2-423583C37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F19E4-30A3-8C73-A19E-7C73E331B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FD87C-D6D6-4D3A-869E-773110482172}" type="datetime1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394CBA-6848-2D72-542B-3E06726DA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B9C0E-FBED-E576-AB23-3C164D21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01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28BB0-D220-FDB6-2585-668B412DD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B6D459-5387-0949-49CB-678E6E6F06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D2582-F1AA-E4B9-8661-A57D7501B0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F83BB-81CD-5248-FAF5-0CECBB710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40172-C8FB-4984-BE97-2AD9B6C6D54D}" type="datetime1">
              <a:rPr lang="en-US" smtClean="0"/>
              <a:t>6/14/2022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7BEE1-2898-7FD7-1848-9967E91FC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48709-3FC9-8D7C-79F1-90633A02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D51644-631D-61C0-50BE-8D0A7A6AF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363B0-F3C5-1463-8616-A3C040E81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C9D27-2739-C49A-3EC4-14D84834F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EB274-989A-4C67-9598-E7D206988A18}" type="datetime1">
              <a:rPr lang="en-US" smtClean="0"/>
              <a:t>6/14/2022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4BD12-CB8C-D8FD-6F03-6ABA74C76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D96DD-8450-8F31-2A51-5FABEF1C7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10F31-CD3A-4C0D-AFB8-605A2FB5DC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9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3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2837E7E3-B983-4D66-86BA-E27F7252B8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193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5DCAB0B-FF65-9E02-F0EA-26A7140EF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92688"/>
            <a:ext cx="9144000" cy="1655762"/>
          </a:xfrm>
        </p:spPr>
        <p:txBody>
          <a:bodyPr/>
          <a:lstStyle/>
          <a:p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Laurina OMS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C4EE9E-647D-CA6E-69E7-5919BCAFA190}"/>
              </a:ext>
            </a:extLst>
          </p:cNvPr>
          <p:cNvSpPr txBox="1"/>
          <p:nvPr/>
        </p:nvSpPr>
        <p:spPr>
          <a:xfrm>
            <a:off x="85725" y="5522152"/>
            <a:ext cx="12020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Stage M2 – Institut Méditerranéen d’Océanologie (M.I.O)</a:t>
            </a:r>
          </a:p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Directeurs : Gérald Grégori, Andréa </a:t>
            </a:r>
            <a:r>
              <a:rPr lang="fr-F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Doglioli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Année universitaire : 2021-2022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AF08DDF-D5A4-F440-FB34-56256D576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1" y="135519"/>
            <a:ext cx="4076699" cy="97912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E37E2FB-239D-61AE-7A8D-04A36F4E7F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5" y="135519"/>
            <a:ext cx="1827982" cy="12192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DDAD08-01D1-6AEE-4519-2113EF529BBB}"/>
              </a:ext>
            </a:extLst>
          </p:cNvPr>
          <p:cNvSpPr txBox="1"/>
          <p:nvPr/>
        </p:nvSpPr>
        <p:spPr>
          <a:xfrm>
            <a:off x="1524001" y="2606703"/>
            <a:ext cx="914399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Influence des structures physiques de fines échelles sur la répartition du phytoplancton au niveau des couches profondes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73365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E6BF-B668-F8CC-2565-F662E19EEABE}"/>
              </a:ext>
            </a:extLst>
          </p:cNvPr>
          <p:cNvSpPr txBox="1"/>
          <p:nvPr/>
        </p:nvSpPr>
        <p:spPr>
          <a:xfrm>
            <a:off x="157452" y="617455"/>
            <a:ext cx="738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Rôle de la physique ?</a:t>
            </a:r>
            <a:endParaRPr lang="en-US" sz="2800" b="1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541B6DA-0E62-5AC3-045C-E93BF7AA115B}"/>
              </a:ext>
            </a:extLst>
          </p:cNvPr>
          <p:cNvSpPr/>
          <p:nvPr/>
        </p:nvSpPr>
        <p:spPr>
          <a:xfrm>
            <a:off x="4093513" y="797472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Connaissances actuelles</a:t>
            </a:r>
            <a:endParaRPr lang="en-US" sz="2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46178C4-BFE4-1C51-5551-7182EC13EB77}"/>
              </a:ext>
            </a:extLst>
          </p:cNvPr>
          <p:cNvGrpSpPr/>
          <p:nvPr/>
        </p:nvGrpSpPr>
        <p:grpSpPr>
          <a:xfrm>
            <a:off x="288276" y="1735026"/>
            <a:ext cx="7610475" cy="4664056"/>
            <a:chOff x="288276" y="1735026"/>
            <a:chExt cx="7610475" cy="46640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3302E0A-F023-A483-85E3-2A89A4C562D2}"/>
                </a:ext>
              </a:extLst>
            </p:cNvPr>
            <p:cNvGrpSpPr/>
            <p:nvPr/>
          </p:nvGrpSpPr>
          <p:grpSpPr>
            <a:xfrm>
              <a:off x="288276" y="1735026"/>
              <a:ext cx="5999769" cy="4271962"/>
              <a:chOff x="304800" y="2066945"/>
              <a:chExt cx="5999769" cy="427196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16C215C-55CB-E0E3-54B7-9DB8242CD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4800" y="2066945"/>
                <a:ext cx="5999769" cy="4271962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D19500F-CF25-9D26-9B69-66B34EB46629}"/>
                  </a:ext>
                </a:extLst>
              </p:cNvPr>
              <p:cNvSpPr/>
              <p:nvPr/>
            </p:nvSpPr>
            <p:spPr>
              <a:xfrm>
                <a:off x="1790699" y="2581275"/>
                <a:ext cx="1950099" cy="92567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10D1EE-ADB2-52E9-BA7F-29EE0211FDFC}"/>
                </a:ext>
              </a:extLst>
            </p:cNvPr>
            <p:cNvSpPr txBox="1"/>
            <p:nvPr/>
          </p:nvSpPr>
          <p:spPr>
            <a:xfrm>
              <a:off x="288276" y="6060528"/>
              <a:ext cx="76104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effectLst/>
                </a:rPr>
                <a:t>TD Dickey, 2003</a:t>
              </a:r>
              <a:endParaRPr lang="en-US" sz="1600" i="1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08E9D63-0D3C-22C7-3257-5D477CF0C81F}"/>
                </a:ext>
              </a:extLst>
            </p:cNvPr>
            <p:cNvCxnSpPr/>
            <p:nvPr/>
          </p:nvCxnSpPr>
          <p:spPr>
            <a:xfrm>
              <a:off x="3438525" y="2403509"/>
              <a:ext cx="447675" cy="619125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6019C91-8463-EA32-8109-A31696958D6A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62" y="2824895"/>
              <a:ext cx="223837" cy="9383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3E9AB1E-32C9-0A65-588D-0AB6EB68AF34}"/>
                </a:ext>
              </a:extLst>
            </p:cNvPr>
            <p:cNvCxnSpPr>
              <a:cxnSpLocks/>
            </p:cNvCxnSpPr>
            <p:nvPr/>
          </p:nvCxnSpPr>
          <p:spPr>
            <a:xfrm>
              <a:off x="2749224" y="3113412"/>
              <a:ext cx="413076" cy="31710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888048-080E-5BEB-EEBC-A4DE8FD77453}"/>
              </a:ext>
            </a:extLst>
          </p:cNvPr>
          <p:cNvSpPr txBox="1"/>
          <p:nvPr/>
        </p:nvSpPr>
        <p:spPr>
          <a:xfrm>
            <a:off x="5903955" y="1586935"/>
            <a:ext cx="612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Variabilité spatio-temporelle du phytoplancton</a:t>
            </a:r>
          </a:p>
        </p:txBody>
      </p:sp>
    </p:spTree>
    <p:extLst>
      <p:ext uri="{BB962C8B-B14F-4D97-AF65-F5344CB8AC3E}">
        <p14:creationId xmlns:p14="http://schemas.microsoft.com/office/powerpoint/2010/main" val="3946094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E6BF-B668-F8CC-2565-F662E19EEABE}"/>
              </a:ext>
            </a:extLst>
          </p:cNvPr>
          <p:cNvSpPr txBox="1"/>
          <p:nvPr/>
        </p:nvSpPr>
        <p:spPr>
          <a:xfrm>
            <a:off x="157452" y="617455"/>
            <a:ext cx="738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Rôle de la physique ?</a:t>
            </a:r>
            <a:endParaRPr lang="en-US" sz="2800" b="1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541B6DA-0E62-5AC3-045C-E93BF7AA115B}"/>
              </a:ext>
            </a:extLst>
          </p:cNvPr>
          <p:cNvSpPr/>
          <p:nvPr/>
        </p:nvSpPr>
        <p:spPr>
          <a:xfrm>
            <a:off x="4093513" y="797472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Connaissances actuelles</a:t>
            </a:r>
            <a:endParaRPr lang="en-US" sz="2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FB63B53-33EF-6B4A-029C-86E73A59852D}"/>
              </a:ext>
            </a:extLst>
          </p:cNvPr>
          <p:cNvGrpSpPr/>
          <p:nvPr/>
        </p:nvGrpSpPr>
        <p:grpSpPr>
          <a:xfrm>
            <a:off x="288276" y="1735026"/>
            <a:ext cx="7610475" cy="4664056"/>
            <a:chOff x="288276" y="1735026"/>
            <a:chExt cx="7610475" cy="466405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92A7442-1678-9EFD-3AB2-E9E2316A581D}"/>
                </a:ext>
              </a:extLst>
            </p:cNvPr>
            <p:cNvGrpSpPr/>
            <p:nvPr/>
          </p:nvGrpSpPr>
          <p:grpSpPr>
            <a:xfrm>
              <a:off x="288276" y="1735026"/>
              <a:ext cx="5999769" cy="4271962"/>
              <a:chOff x="304800" y="2066945"/>
              <a:chExt cx="5999769" cy="427196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7E79C42-8025-C11A-4649-F06E05064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4800" y="2066945"/>
                <a:ext cx="5999769" cy="4271962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C51F760-7B2C-C874-AE14-A0B001974A91}"/>
                  </a:ext>
                </a:extLst>
              </p:cNvPr>
              <p:cNvSpPr/>
              <p:nvPr/>
            </p:nvSpPr>
            <p:spPr>
              <a:xfrm>
                <a:off x="1790699" y="2581275"/>
                <a:ext cx="1950099" cy="92567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6C331C-88A2-AC66-30AD-59D8485B6E8B}"/>
                </a:ext>
              </a:extLst>
            </p:cNvPr>
            <p:cNvSpPr txBox="1"/>
            <p:nvPr/>
          </p:nvSpPr>
          <p:spPr>
            <a:xfrm>
              <a:off x="288276" y="6060528"/>
              <a:ext cx="76104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effectLst/>
                </a:rPr>
                <a:t>TD Dickey, 2003</a:t>
              </a:r>
              <a:endParaRPr lang="en-US" sz="1600" i="1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C68C0C0-5746-3E56-53B9-E97345C9F088}"/>
                </a:ext>
              </a:extLst>
            </p:cNvPr>
            <p:cNvCxnSpPr/>
            <p:nvPr/>
          </p:nvCxnSpPr>
          <p:spPr>
            <a:xfrm>
              <a:off x="3438525" y="2403509"/>
              <a:ext cx="447675" cy="619125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EC7339D-6D89-79F4-DE94-700C2736BED0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62" y="2824895"/>
              <a:ext cx="223837" cy="9383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167AB38-E65A-747C-F0CE-8466360C73DC}"/>
                </a:ext>
              </a:extLst>
            </p:cNvPr>
            <p:cNvCxnSpPr>
              <a:cxnSpLocks/>
            </p:cNvCxnSpPr>
            <p:nvPr/>
          </p:nvCxnSpPr>
          <p:spPr>
            <a:xfrm>
              <a:off x="2749224" y="3113412"/>
              <a:ext cx="413076" cy="31710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45A2F01-8FC7-F0C3-0EA3-E00BB0200DC6}"/>
              </a:ext>
            </a:extLst>
          </p:cNvPr>
          <p:cNvSpPr txBox="1"/>
          <p:nvPr/>
        </p:nvSpPr>
        <p:spPr>
          <a:xfrm>
            <a:off x="5903955" y="1586935"/>
            <a:ext cx="6122581" cy="195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Variabilité spatio-temporelle du phytoplancton</a:t>
            </a:r>
          </a:p>
          <a:p>
            <a:endParaRPr lang="fr-FR" sz="2400" b="1" u="sng" dirty="0"/>
          </a:p>
          <a:p>
            <a:pPr algn="ctr"/>
            <a:r>
              <a:rPr lang="fr-FR" sz="2400" b="1" dirty="0"/>
              <a:t>Aux fines échelles : </a:t>
            </a:r>
          </a:p>
          <a:p>
            <a:pPr algn="ctr"/>
            <a:r>
              <a:rPr lang="fr-FR" sz="2400" b="1" dirty="0"/>
              <a:t>dynamique contrôlée par l’advection verticale et horizontale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25306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4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E6BF-B668-F8CC-2565-F662E19EEABE}"/>
              </a:ext>
            </a:extLst>
          </p:cNvPr>
          <p:cNvSpPr txBox="1"/>
          <p:nvPr/>
        </p:nvSpPr>
        <p:spPr>
          <a:xfrm>
            <a:off x="157452" y="617455"/>
            <a:ext cx="738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Rôle de la physique ?</a:t>
            </a:r>
            <a:endParaRPr lang="en-US" sz="2800" b="1" dirty="0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5541B6DA-0E62-5AC3-045C-E93BF7AA115B}"/>
              </a:ext>
            </a:extLst>
          </p:cNvPr>
          <p:cNvSpPr/>
          <p:nvPr/>
        </p:nvSpPr>
        <p:spPr>
          <a:xfrm>
            <a:off x="4093513" y="797472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Connaissances actuelles</a:t>
            </a:r>
            <a:endParaRPr lang="en-US" sz="24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C2D3A9-713A-625B-F31B-B7E77D3CE1DB}"/>
              </a:ext>
            </a:extLst>
          </p:cNvPr>
          <p:cNvGrpSpPr/>
          <p:nvPr/>
        </p:nvGrpSpPr>
        <p:grpSpPr>
          <a:xfrm>
            <a:off x="288276" y="1731817"/>
            <a:ext cx="5999769" cy="4271962"/>
            <a:chOff x="304800" y="2066945"/>
            <a:chExt cx="5999769" cy="42719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92313B3-D33E-C33E-7D91-70BD7505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4800" y="2066945"/>
              <a:ext cx="5999769" cy="427196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16DCC52-34D1-5B8D-97EE-4D92514A1BB7}"/>
                </a:ext>
              </a:extLst>
            </p:cNvPr>
            <p:cNvSpPr/>
            <p:nvPr/>
          </p:nvSpPr>
          <p:spPr>
            <a:xfrm>
              <a:off x="1790699" y="2581275"/>
              <a:ext cx="1950099" cy="925678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76A0F9C-EBA1-75BA-F070-EC98EAFFE8D3}"/>
              </a:ext>
            </a:extLst>
          </p:cNvPr>
          <p:cNvSpPr txBox="1"/>
          <p:nvPr/>
        </p:nvSpPr>
        <p:spPr>
          <a:xfrm>
            <a:off x="288276" y="6057319"/>
            <a:ext cx="76104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effectLst/>
              </a:rPr>
              <a:t>TD Dickey, 2003</a:t>
            </a:r>
            <a:endParaRPr lang="en-US" sz="1600" i="1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48D9828-B0A6-FB19-D22F-E8F2B8A942D9}"/>
              </a:ext>
            </a:extLst>
          </p:cNvPr>
          <p:cNvCxnSpPr/>
          <p:nvPr/>
        </p:nvCxnSpPr>
        <p:spPr>
          <a:xfrm>
            <a:off x="3438525" y="2400300"/>
            <a:ext cx="447675" cy="61912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A0BFCE7-E1A6-77B4-2B0D-C1E219E0CAC3}"/>
              </a:ext>
            </a:extLst>
          </p:cNvPr>
          <p:cNvCxnSpPr>
            <a:cxnSpLocks/>
          </p:cNvCxnSpPr>
          <p:nvPr/>
        </p:nvCxnSpPr>
        <p:spPr>
          <a:xfrm>
            <a:off x="3395662" y="2821686"/>
            <a:ext cx="223837" cy="9383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8C56A8B-512B-CB10-62A6-CF9C9BBFA1D9}"/>
              </a:ext>
            </a:extLst>
          </p:cNvPr>
          <p:cNvCxnSpPr>
            <a:cxnSpLocks/>
          </p:cNvCxnSpPr>
          <p:nvPr/>
        </p:nvCxnSpPr>
        <p:spPr>
          <a:xfrm>
            <a:off x="2749224" y="3110203"/>
            <a:ext cx="413076" cy="31710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4071DDC-82B4-B878-FA0A-5BFF083E1E58}"/>
              </a:ext>
            </a:extLst>
          </p:cNvPr>
          <p:cNvGrpSpPr/>
          <p:nvPr/>
        </p:nvGrpSpPr>
        <p:grpSpPr>
          <a:xfrm>
            <a:off x="288276" y="1735026"/>
            <a:ext cx="7610475" cy="4664056"/>
            <a:chOff x="288276" y="1735026"/>
            <a:chExt cx="7610475" cy="466405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F87353A-1C22-9188-8C57-7495FCDCB3AB}"/>
                </a:ext>
              </a:extLst>
            </p:cNvPr>
            <p:cNvGrpSpPr/>
            <p:nvPr/>
          </p:nvGrpSpPr>
          <p:grpSpPr>
            <a:xfrm>
              <a:off x="288276" y="1735026"/>
              <a:ext cx="5999769" cy="4271962"/>
              <a:chOff x="304800" y="2066945"/>
              <a:chExt cx="5999769" cy="4271962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185CA40C-CC8D-FD92-FC07-231E467288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4800" y="2066945"/>
                <a:ext cx="5999769" cy="4271962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8E971AE-9120-8B72-362A-830120D725E6}"/>
                  </a:ext>
                </a:extLst>
              </p:cNvPr>
              <p:cNvSpPr/>
              <p:nvPr/>
            </p:nvSpPr>
            <p:spPr>
              <a:xfrm>
                <a:off x="1790699" y="2581275"/>
                <a:ext cx="1950099" cy="92567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FFAE41B-43C6-0D06-0424-DC1372825E6D}"/>
                </a:ext>
              </a:extLst>
            </p:cNvPr>
            <p:cNvSpPr txBox="1"/>
            <p:nvPr/>
          </p:nvSpPr>
          <p:spPr>
            <a:xfrm>
              <a:off x="288276" y="6060528"/>
              <a:ext cx="761047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effectLst/>
                </a:rPr>
                <a:t>TD Dickey, 2003</a:t>
              </a:r>
              <a:endParaRPr lang="en-US" sz="1600" i="1" dirty="0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6B7DC09-1CC7-3278-65BC-B5C2CC162DA2}"/>
                </a:ext>
              </a:extLst>
            </p:cNvPr>
            <p:cNvCxnSpPr/>
            <p:nvPr/>
          </p:nvCxnSpPr>
          <p:spPr>
            <a:xfrm>
              <a:off x="3438525" y="2403509"/>
              <a:ext cx="447675" cy="619125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E4E0C39-89E0-B4F2-09D2-8E8A324183DE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62" y="2824895"/>
              <a:ext cx="223837" cy="9383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6079A48F-45DC-363F-297B-72157B9E1131}"/>
                </a:ext>
              </a:extLst>
            </p:cNvPr>
            <p:cNvCxnSpPr>
              <a:cxnSpLocks/>
            </p:cNvCxnSpPr>
            <p:nvPr/>
          </p:nvCxnSpPr>
          <p:spPr>
            <a:xfrm>
              <a:off x="2749224" y="3113412"/>
              <a:ext cx="413076" cy="317106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A611EEF-2C91-FC1D-3BD3-939DC844CD8E}"/>
              </a:ext>
            </a:extLst>
          </p:cNvPr>
          <p:cNvSpPr txBox="1"/>
          <p:nvPr/>
        </p:nvSpPr>
        <p:spPr>
          <a:xfrm>
            <a:off x="5903955" y="1586935"/>
            <a:ext cx="6122581" cy="1957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Variabilité spatio-temporelle du phytoplancton</a:t>
            </a:r>
          </a:p>
          <a:p>
            <a:endParaRPr lang="fr-FR" sz="2400" b="1" u="sng" dirty="0"/>
          </a:p>
          <a:p>
            <a:pPr algn="ctr"/>
            <a:r>
              <a:rPr lang="fr-FR" sz="2400" b="1" dirty="0"/>
              <a:t>Aux fines échelles : </a:t>
            </a:r>
          </a:p>
          <a:p>
            <a:pPr algn="ctr"/>
            <a:r>
              <a:rPr lang="fr-FR" sz="2400" b="1" dirty="0"/>
              <a:t>dynamique contrôlée par l’advection verticale et horizontale</a:t>
            </a:r>
            <a:endParaRPr lang="en-US" sz="2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0D2E59C-C955-6CBB-E08D-3FEC45009B54}"/>
              </a:ext>
            </a:extLst>
          </p:cNvPr>
          <p:cNvSpPr txBox="1"/>
          <p:nvPr/>
        </p:nvSpPr>
        <p:spPr>
          <a:xfrm>
            <a:off x="6069419" y="4674594"/>
            <a:ext cx="61225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>
                <a:solidFill>
                  <a:srgbClr val="FF0000"/>
                </a:solidFill>
              </a:rPr>
              <a:t>répartition en mosaïque des communautés</a:t>
            </a:r>
          </a:p>
          <a:p>
            <a:pPr algn="ctr"/>
            <a:r>
              <a:rPr lang="fr-FR" sz="2400" i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notion de niches fluidodynamiques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8AEC2D-5F7F-E0F7-1372-51DD909CC7A5}"/>
              </a:ext>
            </a:extLst>
          </p:cNvPr>
          <p:cNvSpPr txBox="1"/>
          <p:nvPr/>
        </p:nvSpPr>
        <p:spPr>
          <a:xfrm>
            <a:off x="8075023" y="4212458"/>
            <a:ext cx="19071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i="1" dirty="0">
                <a:solidFill>
                  <a:srgbClr val="FF0000"/>
                </a:solidFill>
              </a:rPr>
              <a:t>En surface :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0450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E6BF-B668-F8CC-2565-F662E19EEABE}"/>
              </a:ext>
            </a:extLst>
          </p:cNvPr>
          <p:cNvSpPr txBox="1"/>
          <p:nvPr/>
        </p:nvSpPr>
        <p:spPr>
          <a:xfrm>
            <a:off x="157452" y="617455"/>
            <a:ext cx="738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Rôle de la physique ?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5841FA-F296-5A24-2201-74DA35C5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55"/>
          <a:stretch/>
        </p:blipFill>
        <p:spPr>
          <a:xfrm>
            <a:off x="157452" y="1361682"/>
            <a:ext cx="3281073" cy="2497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677E6B-C3D5-9C81-3F7C-FA1D97A6D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2" y="3859016"/>
            <a:ext cx="3281073" cy="2497334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F7E82799-18C4-5705-439A-714697BF5D81}"/>
              </a:ext>
            </a:extLst>
          </p:cNvPr>
          <p:cNvSpPr/>
          <p:nvPr/>
        </p:nvSpPr>
        <p:spPr>
          <a:xfrm>
            <a:off x="4093513" y="797472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Connaissances actuelles</a:t>
            </a:r>
            <a:endParaRPr lang="en-US" sz="2400" dirty="0"/>
          </a:p>
        </p:txBody>
      </p:sp>
      <p:sp>
        <p:nvSpPr>
          <p:cNvPr id="22" name="ZoneTexte 34">
            <a:extLst>
              <a:ext uri="{FF2B5EF4-FFF2-40B4-BE49-F238E27FC236}">
                <a16:creationId xmlns:a16="http://schemas.microsoft.com/office/drawing/2014/main" id="{B6557401-84A2-C650-16DC-E1C354419D2A}"/>
              </a:ext>
            </a:extLst>
          </p:cNvPr>
          <p:cNvSpPr txBox="1"/>
          <p:nvPr/>
        </p:nvSpPr>
        <p:spPr>
          <a:xfrm>
            <a:off x="476794" y="3977954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dominants de phytoplancton (in situ)</a:t>
            </a:r>
          </a:p>
        </p:txBody>
      </p:sp>
      <p:sp>
        <p:nvSpPr>
          <p:cNvPr id="23" name="ZoneTexte 34">
            <a:extLst>
              <a:ext uri="{FF2B5EF4-FFF2-40B4-BE49-F238E27FC236}">
                <a16:creationId xmlns:a16="http://schemas.microsoft.com/office/drawing/2014/main" id="{DCB682A6-4D10-365A-3B53-240C4E760106}"/>
              </a:ext>
            </a:extLst>
          </p:cNvPr>
          <p:cNvSpPr txBox="1"/>
          <p:nvPr/>
        </p:nvSpPr>
        <p:spPr>
          <a:xfrm>
            <a:off x="543468" y="1463298"/>
            <a:ext cx="178063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Taux de séparation (</a:t>
            </a:r>
            <a:r>
              <a:rPr lang="fr-FR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FSLEs</a:t>
            </a:r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D5D1D7-AB01-DEC3-D5C2-AC9EBBDA725A}"/>
              </a:ext>
            </a:extLst>
          </p:cNvPr>
          <p:cNvSpPr txBox="1"/>
          <p:nvPr/>
        </p:nvSpPr>
        <p:spPr>
          <a:xfrm>
            <a:off x="250176" y="6240545"/>
            <a:ext cx="5150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F. d’</a:t>
            </a:r>
            <a:r>
              <a:rPr lang="fr-FR" sz="1600" i="1" dirty="0" err="1"/>
              <a:t>Ovidio</a:t>
            </a:r>
            <a:r>
              <a:rPr lang="fr-FR" sz="1600" i="1" dirty="0"/>
              <a:t>, 2010</a:t>
            </a:r>
            <a:endParaRPr lang="en-US" sz="16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56D457-65D1-EA21-36DF-5BAAAB50CC14}"/>
              </a:ext>
            </a:extLst>
          </p:cNvPr>
          <p:cNvSpPr txBox="1"/>
          <p:nvPr/>
        </p:nvSpPr>
        <p:spPr>
          <a:xfrm>
            <a:off x="-40337" y="6590315"/>
            <a:ext cx="6496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FSLE : Finite Size Lyapunov Exponent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8089B2-3C1B-DB64-AF23-C44AC02C1AD9}"/>
              </a:ext>
            </a:extLst>
          </p:cNvPr>
          <p:cNvSpPr txBox="1"/>
          <p:nvPr/>
        </p:nvSpPr>
        <p:spPr>
          <a:xfrm>
            <a:off x="7392895" y="797472"/>
            <a:ext cx="4799106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Notion de niches fluidodynamiques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63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E6BF-B668-F8CC-2565-F662E19EEABE}"/>
              </a:ext>
            </a:extLst>
          </p:cNvPr>
          <p:cNvSpPr txBox="1"/>
          <p:nvPr/>
        </p:nvSpPr>
        <p:spPr>
          <a:xfrm>
            <a:off x="157452" y="617455"/>
            <a:ext cx="738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Rôle de la physique ?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5841FA-F296-5A24-2201-74DA35C5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55"/>
          <a:stretch/>
        </p:blipFill>
        <p:spPr>
          <a:xfrm>
            <a:off x="157452" y="1361682"/>
            <a:ext cx="3281073" cy="2497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677E6B-C3D5-9C81-3F7C-FA1D97A6D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2" y="3859016"/>
            <a:ext cx="3281073" cy="2497334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F7E82799-18C4-5705-439A-714697BF5D81}"/>
              </a:ext>
            </a:extLst>
          </p:cNvPr>
          <p:cNvSpPr/>
          <p:nvPr/>
        </p:nvSpPr>
        <p:spPr>
          <a:xfrm>
            <a:off x="4093513" y="797472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Connaissances actuelles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EC87F62-A1E4-33AF-3183-CF8E429FAD6C}"/>
              </a:ext>
            </a:extLst>
          </p:cNvPr>
          <p:cNvSpPr txBox="1"/>
          <p:nvPr/>
        </p:nvSpPr>
        <p:spPr>
          <a:xfrm>
            <a:off x="250176" y="6240545"/>
            <a:ext cx="5150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F. d’</a:t>
            </a:r>
            <a:r>
              <a:rPr lang="fr-FR" sz="1600" i="1" dirty="0" err="1"/>
              <a:t>Ovidio</a:t>
            </a:r>
            <a:r>
              <a:rPr lang="fr-FR" sz="1600" i="1" dirty="0"/>
              <a:t>, 2010</a:t>
            </a:r>
            <a:endParaRPr lang="en-US" sz="1600" i="1" dirty="0"/>
          </a:p>
        </p:txBody>
      </p:sp>
      <p:sp>
        <p:nvSpPr>
          <p:cNvPr id="22" name="ZoneTexte 34">
            <a:extLst>
              <a:ext uri="{FF2B5EF4-FFF2-40B4-BE49-F238E27FC236}">
                <a16:creationId xmlns:a16="http://schemas.microsoft.com/office/drawing/2014/main" id="{B6557401-84A2-C650-16DC-E1C354419D2A}"/>
              </a:ext>
            </a:extLst>
          </p:cNvPr>
          <p:cNvSpPr txBox="1"/>
          <p:nvPr/>
        </p:nvSpPr>
        <p:spPr>
          <a:xfrm>
            <a:off x="476794" y="3977954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dominants de phytoplancton (in situ)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44F2872-908B-D5E8-A67B-CE128E10AA60}"/>
              </a:ext>
            </a:extLst>
          </p:cNvPr>
          <p:cNvSpPr/>
          <p:nvPr/>
        </p:nvSpPr>
        <p:spPr>
          <a:xfrm>
            <a:off x="644165" y="3097160"/>
            <a:ext cx="2516957" cy="13008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Similitude entre les paysages physique et écologique</a:t>
            </a:r>
          </a:p>
        </p:txBody>
      </p:sp>
      <p:sp>
        <p:nvSpPr>
          <p:cNvPr id="13" name="ZoneTexte 34">
            <a:extLst>
              <a:ext uri="{FF2B5EF4-FFF2-40B4-BE49-F238E27FC236}">
                <a16:creationId xmlns:a16="http://schemas.microsoft.com/office/drawing/2014/main" id="{458B5F22-E070-2736-867C-816EDF00C0D0}"/>
              </a:ext>
            </a:extLst>
          </p:cNvPr>
          <p:cNvSpPr txBox="1"/>
          <p:nvPr/>
        </p:nvSpPr>
        <p:spPr>
          <a:xfrm>
            <a:off x="543468" y="1463298"/>
            <a:ext cx="178063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Taux de séparation (</a:t>
            </a:r>
            <a:r>
              <a:rPr lang="fr-FR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FSLEs</a:t>
            </a:r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6A4D9A-B003-026D-E65C-A43C37620712}"/>
              </a:ext>
            </a:extLst>
          </p:cNvPr>
          <p:cNvSpPr txBox="1"/>
          <p:nvPr/>
        </p:nvSpPr>
        <p:spPr>
          <a:xfrm>
            <a:off x="-40337" y="6590315"/>
            <a:ext cx="6496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FSLE : Finite Size Lyapunov Exponent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9CFA2-0045-F290-4834-8DEE2EAA058A}"/>
              </a:ext>
            </a:extLst>
          </p:cNvPr>
          <p:cNvSpPr txBox="1"/>
          <p:nvPr/>
        </p:nvSpPr>
        <p:spPr>
          <a:xfrm>
            <a:off x="7392895" y="797472"/>
            <a:ext cx="4799106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Notion de niches fluidodynamiques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51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E6BF-B668-F8CC-2565-F662E19EEABE}"/>
              </a:ext>
            </a:extLst>
          </p:cNvPr>
          <p:cNvSpPr txBox="1"/>
          <p:nvPr/>
        </p:nvSpPr>
        <p:spPr>
          <a:xfrm>
            <a:off x="157452" y="617455"/>
            <a:ext cx="738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Rôle de la physique ?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5841FA-F296-5A24-2201-74DA35C5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55"/>
          <a:stretch/>
        </p:blipFill>
        <p:spPr>
          <a:xfrm>
            <a:off x="157452" y="1361682"/>
            <a:ext cx="3281073" cy="2497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677E6B-C3D5-9C81-3F7C-FA1D97A6D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2" y="3859016"/>
            <a:ext cx="3281073" cy="2497334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F7E82799-18C4-5705-439A-714697BF5D81}"/>
              </a:ext>
            </a:extLst>
          </p:cNvPr>
          <p:cNvSpPr/>
          <p:nvPr/>
        </p:nvSpPr>
        <p:spPr>
          <a:xfrm>
            <a:off x="4093513" y="797472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Connaissances actuelles</a:t>
            </a:r>
            <a:endParaRPr lang="en-US" sz="2400" dirty="0"/>
          </a:p>
        </p:txBody>
      </p:sp>
      <p:sp>
        <p:nvSpPr>
          <p:cNvPr id="22" name="ZoneTexte 34">
            <a:extLst>
              <a:ext uri="{FF2B5EF4-FFF2-40B4-BE49-F238E27FC236}">
                <a16:creationId xmlns:a16="http://schemas.microsoft.com/office/drawing/2014/main" id="{B6557401-84A2-C650-16DC-E1C354419D2A}"/>
              </a:ext>
            </a:extLst>
          </p:cNvPr>
          <p:cNvSpPr txBox="1"/>
          <p:nvPr/>
        </p:nvSpPr>
        <p:spPr>
          <a:xfrm>
            <a:off x="476794" y="3977954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dominants de phytoplancton (in situ)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44F2872-908B-D5E8-A67B-CE128E10AA60}"/>
              </a:ext>
            </a:extLst>
          </p:cNvPr>
          <p:cNvSpPr/>
          <p:nvPr/>
        </p:nvSpPr>
        <p:spPr>
          <a:xfrm>
            <a:off x="644165" y="3097160"/>
            <a:ext cx="2516957" cy="13008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Similitude entre les paysages physique et écologique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47E61F-A260-6C85-EA60-A90467D21FE6}"/>
              </a:ext>
            </a:extLst>
          </p:cNvPr>
          <p:cNvSpPr/>
          <p:nvPr/>
        </p:nvSpPr>
        <p:spPr>
          <a:xfrm rot="259017">
            <a:off x="1353093" y="5021773"/>
            <a:ext cx="1171575" cy="4805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C8422D-EF3B-5C0F-5ADB-9AB820E8FA3A}"/>
              </a:ext>
            </a:extLst>
          </p:cNvPr>
          <p:cNvCxnSpPr>
            <a:cxnSpLocks/>
          </p:cNvCxnSpPr>
          <p:nvPr/>
        </p:nvCxnSpPr>
        <p:spPr>
          <a:xfrm flipV="1">
            <a:off x="2200417" y="2677043"/>
            <a:ext cx="1736088" cy="238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6BF6C0-7536-D1D1-206A-76CE02BE24FE}"/>
              </a:ext>
            </a:extLst>
          </p:cNvPr>
          <p:cNvSpPr txBox="1"/>
          <p:nvPr/>
        </p:nvSpPr>
        <p:spPr>
          <a:xfrm>
            <a:off x="3921732" y="2215378"/>
            <a:ext cx="3048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Au niveau d’un front ? </a:t>
            </a:r>
            <a:endParaRPr lang="en-US" sz="2400" dirty="0"/>
          </a:p>
        </p:txBody>
      </p:sp>
      <p:sp>
        <p:nvSpPr>
          <p:cNvPr id="19" name="ZoneTexte 34">
            <a:extLst>
              <a:ext uri="{FF2B5EF4-FFF2-40B4-BE49-F238E27FC236}">
                <a16:creationId xmlns:a16="http://schemas.microsoft.com/office/drawing/2014/main" id="{CC91010D-BB69-1627-593C-175A66DE450F}"/>
              </a:ext>
            </a:extLst>
          </p:cNvPr>
          <p:cNvSpPr txBox="1"/>
          <p:nvPr/>
        </p:nvSpPr>
        <p:spPr>
          <a:xfrm>
            <a:off x="543468" y="1463298"/>
            <a:ext cx="178063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Taux de séparation (</a:t>
            </a:r>
            <a:r>
              <a:rPr lang="fr-FR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FSLEs</a:t>
            </a:r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B64CD3-0276-A79A-41BA-875CA8D30F91}"/>
              </a:ext>
            </a:extLst>
          </p:cNvPr>
          <p:cNvSpPr txBox="1"/>
          <p:nvPr/>
        </p:nvSpPr>
        <p:spPr>
          <a:xfrm>
            <a:off x="250176" y="6240545"/>
            <a:ext cx="5150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F. d’</a:t>
            </a:r>
            <a:r>
              <a:rPr lang="fr-FR" sz="1600" i="1" dirty="0" err="1"/>
              <a:t>Ovidio</a:t>
            </a:r>
            <a:r>
              <a:rPr lang="fr-FR" sz="1600" i="1" dirty="0"/>
              <a:t>, 2010</a:t>
            </a:r>
            <a:endParaRPr lang="en-US" sz="1600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FD6D2C-E919-723F-0CBF-573A90B9EF7B}"/>
              </a:ext>
            </a:extLst>
          </p:cNvPr>
          <p:cNvSpPr txBox="1"/>
          <p:nvPr/>
        </p:nvSpPr>
        <p:spPr>
          <a:xfrm>
            <a:off x="-40337" y="6590315"/>
            <a:ext cx="6496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FSLE : Finite Size Lyapunov Exponent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5B2FFB-112A-915C-C3EF-45850456AEE9}"/>
              </a:ext>
            </a:extLst>
          </p:cNvPr>
          <p:cNvSpPr txBox="1"/>
          <p:nvPr/>
        </p:nvSpPr>
        <p:spPr>
          <a:xfrm>
            <a:off x="7392895" y="797472"/>
            <a:ext cx="4799106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Notion de niches fluidodynamiques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90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E6BF-B668-F8CC-2565-F662E19EEABE}"/>
              </a:ext>
            </a:extLst>
          </p:cNvPr>
          <p:cNvSpPr txBox="1"/>
          <p:nvPr/>
        </p:nvSpPr>
        <p:spPr>
          <a:xfrm>
            <a:off x="157452" y="617455"/>
            <a:ext cx="738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Rôle de la physique ?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5841FA-F296-5A24-2201-74DA35C5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55"/>
          <a:stretch/>
        </p:blipFill>
        <p:spPr>
          <a:xfrm>
            <a:off x="157452" y="1361682"/>
            <a:ext cx="3281073" cy="2497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677E6B-C3D5-9C81-3F7C-FA1D97A6D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2" y="3859016"/>
            <a:ext cx="3281073" cy="2497334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F7E82799-18C4-5705-439A-714697BF5D81}"/>
              </a:ext>
            </a:extLst>
          </p:cNvPr>
          <p:cNvSpPr/>
          <p:nvPr/>
        </p:nvSpPr>
        <p:spPr>
          <a:xfrm>
            <a:off x="4093513" y="797472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Connaissances actuelles</a:t>
            </a:r>
            <a:endParaRPr lang="en-US" sz="2400" dirty="0"/>
          </a:p>
        </p:txBody>
      </p:sp>
      <p:sp>
        <p:nvSpPr>
          <p:cNvPr id="22" name="ZoneTexte 34">
            <a:extLst>
              <a:ext uri="{FF2B5EF4-FFF2-40B4-BE49-F238E27FC236}">
                <a16:creationId xmlns:a16="http://schemas.microsoft.com/office/drawing/2014/main" id="{B6557401-84A2-C650-16DC-E1C354419D2A}"/>
              </a:ext>
            </a:extLst>
          </p:cNvPr>
          <p:cNvSpPr txBox="1"/>
          <p:nvPr/>
        </p:nvSpPr>
        <p:spPr>
          <a:xfrm>
            <a:off x="476794" y="3977954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dominants de phytoplancton (in situ)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44F2872-908B-D5E8-A67B-CE128E10AA60}"/>
              </a:ext>
            </a:extLst>
          </p:cNvPr>
          <p:cNvSpPr/>
          <p:nvPr/>
        </p:nvSpPr>
        <p:spPr>
          <a:xfrm>
            <a:off x="644165" y="3097160"/>
            <a:ext cx="2516957" cy="13008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Similitude entre les paysages physique et écologique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47E61F-A260-6C85-EA60-A90467D21FE6}"/>
              </a:ext>
            </a:extLst>
          </p:cNvPr>
          <p:cNvSpPr/>
          <p:nvPr/>
        </p:nvSpPr>
        <p:spPr>
          <a:xfrm rot="259017">
            <a:off x="1353093" y="5021773"/>
            <a:ext cx="1171575" cy="4805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C8422D-EF3B-5C0F-5ADB-9AB820E8FA3A}"/>
              </a:ext>
            </a:extLst>
          </p:cNvPr>
          <p:cNvCxnSpPr>
            <a:cxnSpLocks/>
          </p:cNvCxnSpPr>
          <p:nvPr/>
        </p:nvCxnSpPr>
        <p:spPr>
          <a:xfrm flipV="1">
            <a:off x="2200417" y="2677043"/>
            <a:ext cx="1736088" cy="238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6BF6C0-7536-D1D1-206A-76CE02BE24FE}"/>
              </a:ext>
            </a:extLst>
          </p:cNvPr>
          <p:cNvSpPr txBox="1"/>
          <p:nvPr/>
        </p:nvSpPr>
        <p:spPr>
          <a:xfrm>
            <a:off x="3921732" y="2215378"/>
            <a:ext cx="3048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Au niveau d’un front ? </a:t>
            </a:r>
            <a:endParaRPr lang="en-US" sz="2400" dirty="0"/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1D837D42-33AC-C692-5EED-597281F98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83" y="1140675"/>
            <a:ext cx="4853017" cy="351905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07B0B8-403F-D730-95BC-A5BAB0D6B359}"/>
              </a:ext>
            </a:extLst>
          </p:cNvPr>
          <p:cNvSpPr txBox="1"/>
          <p:nvPr/>
        </p:nvSpPr>
        <p:spPr>
          <a:xfrm>
            <a:off x="3530373" y="3323054"/>
            <a:ext cx="4853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En surface front = </a:t>
            </a:r>
            <a:r>
              <a:rPr lang="fr-FR" sz="2000" b="1" dirty="0"/>
              <a:t>barrière hydrodynamique</a:t>
            </a:r>
            <a:r>
              <a:rPr lang="fr-FR" sz="2000" dirty="0"/>
              <a:t> contre le transport + sépare les communautés phytoplanctoniques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En profondeur génère des </a:t>
            </a:r>
            <a:r>
              <a:rPr lang="fr-FR" sz="2000" b="1" dirty="0"/>
              <a:t>vitesses verticales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5" name="ZoneTexte 34">
            <a:extLst>
              <a:ext uri="{FF2B5EF4-FFF2-40B4-BE49-F238E27FC236}">
                <a16:creationId xmlns:a16="http://schemas.microsoft.com/office/drawing/2014/main" id="{C3457050-53E8-AE33-69CA-B8DEFC68B420}"/>
              </a:ext>
            </a:extLst>
          </p:cNvPr>
          <p:cNvSpPr txBox="1"/>
          <p:nvPr/>
        </p:nvSpPr>
        <p:spPr>
          <a:xfrm>
            <a:off x="543468" y="1463298"/>
            <a:ext cx="178063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Taux de séparation (</a:t>
            </a:r>
            <a:r>
              <a:rPr lang="fr-FR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FSLEs</a:t>
            </a:r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2A52A1-67D3-2F04-283B-FE21C5D1D675}"/>
              </a:ext>
            </a:extLst>
          </p:cNvPr>
          <p:cNvSpPr txBox="1"/>
          <p:nvPr/>
        </p:nvSpPr>
        <p:spPr>
          <a:xfrm>
            <a:off x="250176" y="6240545"/>
            <a:ext cx="5150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F. d’</a:t>
            </a:r>
            <a:r>
              <a:rPr lang="fr-FR" sz="1600" i="1" dirty="0" err="1"/>
              <a:t>Ovidio</a:t>
            </a:r>
            <a:r>
              <a:rPr lang="fr-FR" sz="1600" i="1" dirty="0"/>
              <a:t>, 2010</a:t>
            </a:r>
            <a:endParaRPr lang="en-US" sz="16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BC713D-40B9-ACEE-C307-93BB1B8E2F61}"/>
              </a:ext>
            </a:extLst>
          </p:cNvPr>
          <p:cNvSpPr txBox="1"/>
          <p:nvPr/>
        </p:nvSpPr>
        <p:spPr>
          <a:xfrm>
            <a:off x="10485756" y="4490450"/>
            <a:ext cx="1548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R. </a:t>
            </a:r>
            <a:r>
              <a:rPr lang="fr-FR" sz="1600" i="1" dirty="0" err="1"/>
              <a:t>Tzortzis</a:t>
            </a:r>
            <a:r>
              <a:rPr lang="fr-FR" sz="1600" i="1" dirty="0"/>
              <a:t>, 2021</a:t>
            </a:r>
            <a:endParaRPr lang="en-US" sz="1600" i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D00F37-4F7B-4339-B621-67314E28E444}"/>
              </a:ext>
            </a:extLst>
          </p:cNvPr>
          <p:cNvSpPr txBox="1"/>
          <p:nvPr/>
        </p:nvSpPr>
        <p:spPr>
          <a:xfrm>
            <a:off x="-40337" y="6590315"/>
            <a:ext cx="6496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FSLE : Finite Size Lyapunov Exponent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0213E2-3B29-0951-BFAE-75969A91C421}"/>
              </a:ext>
            </a:extLst>
          </p:cNvPr>
          <p:cNvSpPr txBox="1"/>
          <p:nvPr/>
        </p:nvSpPr>
        <p:spPr>
          <a:xfrm>
            <a:off x="7392895" y="797472"/>
            <a:ext cx="4799106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Notion de niches fluidodynamiques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525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FE6BF-B668-F8CC-2565-F662E19EEABE}"/>
              </a:ext>
            </a:extLst>
          </p:cNvPr>
          <p:cNvSpPr txBox="1"/>
          <p:nvPr/>
        </p:nvSpPr>
        <p:spPr>
          <a:xfrm>
            <a:off x="157452" y="617455"/>
            <a:ext cx="738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Rôle de la physique ?</a:t>
            </a:r>
            <a:endParaRPr lang="en-US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5841FA-F296-5A24-2201-74DA35C52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55"/>
          <a:stretch/>
        </p:blipFill>
        <p:spPr>
          <a:xfrm>
            <a:off x="157452" y="1361682"/>
            <a:ext cx="3281073" cy="24973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677E6B-C3D5-9C81-3F7C-FA1D97A6D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52" y="3859016"/>
            <a:ext cx="3281073" cy="2497334"/>
          </a:xfrm>
          <a:prstGeom prst="rect">
            <a:avLst/>
          </a:prstGeom>
        </p:spPr>
      </p:pic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F7E82799-18C4-5705-439A-714697BF5D81}"/>
              </a:ext>
            </a:extLst>
          </p:cNvPr>
          <p:cNvSpPr/>
          <p:nvPr/>
        </p:nvSpPr>
        <p:spPr>
          <a:xfrm>
            <a:off x="4093513" y="797472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Connaissances actuelles</a:t>
            </a:r>
            <a:endParaRPr lang="en-US" sz="2400" dirty="0"/>
          </a:p>
        </p:txBody>
      </p:sp>
      <p:sp>
        <p:nvSpPr>
          <p:cNvPr id="22" name="ZoneTexte 34">
            <a:extLst>
              <a:ext uri="{FF2B5EF4-FFF2-40B4-BE49-F238E27FC236}">
                <a16:creationId xmlns:a16="http://schemas.microsoft.com/office/drawing/2014/main" id="{B6557401-84A2-C650-16DC-E1C354419D2A}"/>
              </a:ext>
            </a:extLst>
          </p:cNvPr>
          <p:cNvSpPr txBox="1"/>
          <p:nvPr/>
        </p:nvSpPr>
        <p:spPr>
          <a:xfrm>
            <a:off x="476794" y="3977954"/>
            <a:ext cx="152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dominants de phytoplancton (in situ)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44F2872-908B-D5E8-A67B-CE128E10AA60}"/>
              </a:ext>
            </a:extLst>
          </p:cNvPr>
          <p:cNvSpPr/>
          <p:nvPr/>
        </p:nvSpPr>
        <p:spPr>
          <a:xfrm>
            <a:off x="644165" y="3097160"/>
            <a:ext cx="2516957" cy="130089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Similitude entre les paysages physique et écologique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C47E61F-A260-6C85-EA60-A90467D21FE6}"/>
              </a:ext>
            </a:extLst>
          </p:cNvPr>
          <p:cNvSpPr/>
          <p:nvPr/>
        </p:nvSpPr>
        <p:spPr>
          <a:xfrm rot="259017">
            <a:off x="1353093" y="5021773"/>
            <a:ext cx="1171575" cy="48054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C8422D-EF3B-5C0F-5ADB-9AB820E8FA3A}"/>
              </a:ext>
            </a:extLst>
          </p:cNvPr>
          <p:cNvCxnSpPr>
            <a:cxnSpLocks/>
          </p:cNvCxnSpPr>
          <p:nvPr/>
        </p:nvCxnSpPr>
        <p:spPr>
          <a:xfrm flipV="1">
            <a:off x="2200417" y="2677043"/>
            <a:ext cx="1736088" cy="2381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A6BF6C0-7536-D1D1-206A-76CE02BE24FE}"/>
              </a:ext>
            </a:extLst>
          </p:cNvPr>
          <p:cNvSpPr txBox="1"/>
          <p:nvPr/>
        </p:nvSpPr>
        <p:spPr>
          <a:xfrm>
            <a:off x="3921732" y="2215378"/>
            <a:ext cx="3048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/>
              <a:t>Au niveau d’un front ? </a:t>
            </a:r>
            <a:endParaRPr lang="en-US" sz="2400" dirty="0"/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1D837D42-33AC-C692-5EED-597281F986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983" y="1140675"/>
            <a:ext cx="4853017" cy="351905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46530F7-CB5A-74F9-1B00-85302A3B35F6}"/>
              </a:ext>
            </a:extLst>
          </p:cNvPr>
          <p:cNvSpPr txBox="1"/>
          <p:nvPr/>
        </p:nvSpPr>
        <p:spPr>
          <a:xfrm>
            <a:off x="3850626" y="5890478"/>
            <a:ext cx="82702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Stage</a:t>
            </a:r>
            <a:r>
              <a:rPr lang="fr-FR" sz="2400" dirty="0">
                <a:solidFill>
                  <a:srgbClr val="FF0000"/>
                </a:solidFill>
              </a:rPr>
              <a:t> : Intérêt porté sur les conséquences en </a:t>
            </a:r>
            <a:r>
              <a:rPr lang="fr-FR" sz="2400" dirty="0" err="1">
                <a:solidFill>
                  <a:srgbClr val="FF0000"/>
                </a:solidFill>
              </a:rPr>
              <a:t>sub-surface</a:t>
            </a:r>
            <a:r>
              <a:rPr lang="fr-FR" sz="2400" dirty="0">
                <a:solidFill>
                  <a:srgbClr val="FF0000"/>
                </a:solidFill>
              </a:rPr>
              <a:t> des structures physiques de fines échelles</a:t>
            </a:r>
            <a:endParaRPr lang="en-US" sz="2400" dirty="0"/>
          </a:p>
        </p:txBody>
      </p:sp>
      <p:sp>
        <p:nvSpPr>
          <p:cNvPr id="25" name="ZoneTexte 34">
            <a:extLst>
              <a:ext uri="{FF2B5EF4-FFF2-40B4-BE49-F238E27FC236}">
                <a16:creationId xmlns:a16="http://schemas.microsoft.com/office/drawing/2014/main" id="{D0F3B845-D0F9-A7B3-64ED-A382ECAD940A}"/>
              </a:ext>
            </a:extLst>
          </p:cNvPr>
          <p:cNvSpPr txBox="1"/>
          <p:nvPr/>
        </p:nvSpPr>
        <p:spPr>
          <a:xfrm>
            <a:off x="543468" y="1463298"/>
            <a:ext cx="178063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Taux de séparation (</a:t>
            </a:r>
            <a:r>
              <a:rPr lang="fr-FR" sz="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FSLEs</a:t>
            </a:r>
            <a:r>
              <a:rPr lang="fr-FR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E50018-349B-F2BD-B7F9-602D8B9256A4}"/>
              </a:ext>
            </a:extLst>
          </p:cNvPr>
          <p:cNvSpPr txBox="1"/>
          <p:nvPr/>
        </p:nvSpPr>
        <p:spPr>
          <a:xfrm>
            <a:off x="250176" y="6240545"/>
            <a:ext cx="5150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F. d’</a:t>
            </a:r>
            <a:r>
              <a:rPr lang="fr-FR" sz="1600" i="1" dirty="0" err="1"/>
              <a:t>Ovidio</a:t>
            </a:r>
            <a:r>
              <a:rPr lang="fr-FR" sz="1600" i="1" dirty="0"/>
              <a:t>, 2010</a:t>
            </a:r>
            <a:endParaRPr lang="en-US" sz="1600" i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5D360F-4D12-954F-0E7A-17DC86CF7D6F}"/>
              </a:ext>
            </a:extLst>
          </p:cNvPr>
          <p:cNvSpPr txBox="1"/>
          <p:nvPr/>
        </p:nvSpPr>
        <p:spPr>
          <a:xfrm>
            <a:off x="-40337" y="6590315"/>
            <a:ext cx="6496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/>
              <a:t>FSLE : Finite Size Lyapunov Exponent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670EF1-8556-C283-D0DB-9E05DADC35A8}"/>
              </a:ext>
            </a:extLst>
          </p:cNvPr>
          <p:cNvSpPr txBox="1"/>
          <p:nvPr/>
        </p:nvSpPr>
        <p:spPr>
          <a:xfrm>
            <a:off x="7392895" y="797472"/>
            <a:ext cx="4799106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Notion de niches fluidodynamiques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9F1591-D47B-E5A5-367C-ACD83E438938}"/>
              </a:ext>
            </a:extLst>
          </p:cNvPr>
          <p:cNvSpPr txBox="1"/>
          <p:nvPr/>
        </p:nvSpPr>
        <p:spPr>
          <a:xfrm>
            <a:off x="10485756" y="4490450"/>
            <a:ext cx="15487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i="1" dirty="0"/>
              <a:t>R. </a:t>
            </a:r>
            <a:r>
              <a:rPr lang="fr-FR" sz="1600" i="1" dirty="0" err="1"/>
              <a:t>Tzortzis</a:t>
            </a:r>
            <a:r>
              <a:rPr lang="fr-FR" sz="1600" i="1" dirty="0"/>
              <a:t>, 2021</a:t>
            </a:r>
            <a:endParaRPr lang="en-US" sz="1600" i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4444561-0022-C394-C4A5-B5C662D96B94}"/>
              </a:ext>
            </a:extLst>
          </p:cNvPr>
          <p:cNvSpPr txBox="1"/>
          <p:nvPr/>
        </p:nvSpPr>
        <p:spPr>
          <a:xfrm>
            <a:off x="3530373" y="3323054"/>
            <a:ext cx="4853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En surface front = </a:t>
            </a:r>
            <a:r>
              <a:rPr lang="fr-FR" sz="2000" b="1" dirty="0"/>
              <a:t>barrière hydrodynamique</a:t>
            </a:r>
            <a:r>
              <a:rPr lang="fr-FR" sz="2000" dirty="0"/>
              <a:t> contre le transport + sépare les communautés phytoplanctoniques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/>
              <a:t>En profondeur génère des </a:t>
            </a:r>
            <a:r>
              <a:rPr lang="fr-FR" sz="2000" b="1" dirty="0"/>
              <a:t>vitesses verticales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82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OBJECTIFS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76C30-7E95-2AB3-B1E7-F4F084D1874E}"/>
              </a:ext>
            </a:extLst>
          </p:cNvPr>
          <p:cNvSpPr txBox="1"/>
          <p:nvPr/>
        </p:nvSpPr>
        <p:spPr>
          <a:xfrm>
            <a:off x="1397917" y="1329282"/>
            <a:ext cx="93961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Comment les </a:t>
            </a:r>
            <a:r>
              <a:rPr lang="en-US" sz="2800" i="1" dirty="0" err="1"/>
              <a:t>organismes</a:t>
            </a:r>
            <a:r>
              <a:rPr lang="en-US" sz="2800" i="1" dirty="0"/>
              <a:t> </a:t>
            </a:r>
            <a:r>
              <a:rPr lang="en-US" sz="2800" i="1" dirty="0" err="1"/>
              <a:t>phytoplanctoniques</a:t>
            </a:r>
            <a:r>
              <a:rPr lang="en-US" sz="2800" i="1" dirty="0"/>
              <a:t> </a:t>
            </a:r>
            <a:r>
              <a:rPr lang="en-US" sz="2800" i="1" dirty="0" err="1"/>
              <a:t>s'organisent-ils</a:t>
            </a:r>
            <a:r>
              <a:rPr lang="en-US" sz="2800" i="1" dirty="0"/>
              <a:t> à </a:t>
            </a:r>
            <a:r>
              <a:rPr lang="en-US" sz="2800" i="1" dirty="0" err="1"/>
              <a:t>l'échelle</a:t>
            </a:r>
            <a:r>
              <a:rPr lang="en-US" sz="2800" i="1" dirty="0"/>
              <a:t> des </a:t>
            </a:r>
            <a:r>
              <a:rPr lang="en-US" sz="2800" i="1" dirty="0" err="1"/>
              <a:t>processus</a:t>
            </a:r>
            <a:r>
              <a:rPr lang="en-US" sz="2800" i="1" dirty="0"/>
              <a:t> physiques </a:t>
            </a:r>
            <a:r>
              <a:rPr lang="en-US" sz="2800" i="1" dirty="0" err="1"/>
              <a:t>tels</a:t>
            </a:r>
            <a:r>
              <a:rPr lang="en-US" sz="2800" i="1" dirty="0"/>
              <a:t> que les fronts et les tourbillons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F589F-B37E-D58B-8DCB-50E50EE77F45}"/>
              </a:ext>
            </a:extLst>
          </p:cNvPr>
          <p:cNvSpPr txBox="1"/>
          <p:nvPr/>
        </p:nvSpPr>
        <p:spPr>
          <a:xfrm>
            <a:off x="157452" y="617455"/>
            <a:ext cx="697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i="1" dirty="0"/>
              <a:t> Question principale : 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887771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OBJECTIFS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6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76C30-7E95-2AB3-B1E7-F4F084D1874E}"/>
              </a:ext>
            </a:extLst>
          </p:cNvPr>
          <p:cNvSpPr txBox="1"/>
          <p:nvPr/>
        </p:nvSpPr>
        <p:spPr>
          <a:xfrm>
            <a:off x="1397917" y="1329282"/>
            <a:ext cx="93961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Comment les </a:t>
            </a:r>
            <a:r>
              <a:rPr lang="en-US" sz="2800" i="1" dirty="0" err="1"/>
              <a:t>organismes</a:t>
            </a:r>
            <a:r>
              <a:rPr lang="en-US" sz="2800" i="1" dirty="0"/>
              <a:t> </a:t>
            </a:r>
            <a:r>
              <a:rPr lang="en-US" sz="2800" i="1" dirty="0" err="1"/>
              <a:t>phytoplanctoniques</a:t>
            </a:r>
            <a:r>
              <a:rPr lang="en-US" sz="2800" i="1" dirty="0"/>
              <a:t> </a:t>
            </a:r>
            <a:r>
              <a:rPr lang="en-US" sz="2800" i="1" dirty="0" err="1"/>
              <a:t>s'organisent-ils</a:t>
            </a:r>
            <a:r>
              <a:rPr lang="en-US" sz="2800" i="1" dirty="0"/>
              <a:t> à </a:t>
            </a:r>
            <a:r>
              <a:rPr lang="en-US" sz="2800" i="1" dirty="0" err="1"/>
              <a:t>l'échelle</a:t>
            </a:r>
            <a:r>
              <a:rPr lang="en-US" sz="2800" i="1" dirty="0"/>
              <a:t> des </a:t>
            </a:r>
            <a:r>
              <a:rPr lang="en-US" sz="2800" i="1" dirty="0" err="1"/>
              <a:t>processus</a:t>
            </a:r>
            <a:r>
              <a:rPr lang="en-US" sz="2800" i="1" dirty="0"/>
              <a:t> physiques </a:t>
            </a:r>
            <a:r>
              <a:rPr lang="en-US" sz="2800" i="1" dirty="0" err="1"/>
              <a:t>tels</a:t>
            </a:r>
            <a:r>
              <a:rPr lang="en-US" sz="2800" i="1" dirty="0"/>
              <a:t> que les fronts et les tourbillons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F589F-B37E-D58B-8DCB-50E50EE77F45}"/>
              </a:ext>
            </a:extLst>
          </p:cNvPr>
          <p:cNvSpPr txBox="1"/>
          <p:nvPr/>
        </p:nvSpPr>
        <p:spPr>
          <a:xfrm>
            <a:off x="157452" y="617455"/>
            <a:ext cx="697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i="1" dirty="0"/>
              <a:t> Question principale : </a:t>
            </a:r>
            <a:endParaRPr lang="en-US" sz="28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4D6AC-C2E9-69E7-E740-66B96DEE45B9}"/>
              </a:ext>
            </a:extLst>
          </p:cNvPr>
          <p:cNvSpPr txBox="1"/>
          <p:nvPr/>
        </p:nvSpPr>
        <p:spPr>
          <a:xfrm>
            <a:off x="157452" y="3145165"/>
            <a:ext cx="697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i="1" dirty="0"/>
              <a:t> Question du stage </a:t>
            </a:r>
            <a:r>
              <a:rPr lang="fr-FR" sz="2800" i="1" dirty="0"/>
              <a:t>:  </a:t>
            </a:r>
            <a:endParaRPr lang="en-US"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8BBBA4-820D-EE5D-F362-25C99FF34F0B}"/>
              </a:ext>
            </a:extLst>
          </p:cNvPr>
          <p:cNvSpPr txBox="1"/>
          <p:nvPr/>
        </p:nvSpPr>
        <p:spPr>
          <a:xfrm>
            <a:off x="1699083" y="3784190"/>
            <a:ext cx="87938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/>
              <a:t>Quelle </a:t>
            </a:r>
            <a:r>
              <a:rPr lang="en-US" sz="2800" b="1" i="1" dirty="0" err="1"/>
              <a:t>est</a:t>
            </a:r>
            <a:r>
              <a:rPr lang="en-US" sz="2800" b="1" i="1" dirty="0"/>
              <a:t> </a:t>
            </a:r>
            <a:r>
              <a:rPr lang="en-US" sz="2800" b="1" i="1" dirty="0" err="1"/>
              <a:t>l’influence</a:t>
            </a:r>
            <a:r>
              <a:rPr lang="en-US" sz="2800" b="1" i="1" dirty="0"/>
              <a:t> de </a:t>
            </a:r>
            <a:r>
              <a:rPr lang="en-US" sz="2800" b="1" i="1" dirty="0" err="1"/>
              <a:t>ces</a:t>
            </a:r>
            <a:r>
              <a:rPr lang="en-US" sz="2800" b="1" i="1" dirty="0"/>
              <a:t> structures physiques </a:t>
            </a:r>
            <a:r>
              <a:rPr lang="en-US" sz="2800" b="1" i="1" dirty="0" err="1"/>
              <a:t>en</a:t>
            </a:r>
            <a:r>
              <a:rPr lang="en-US" sz="2800" b="1" i="1" dirty="0"/>
              <a:t> </a:t>
            </a:r>
            <a:r>
              <a:rPr lang="en-US" sz="2800" b="1" i="1" dirty="0" err="1"/>
              <a:t>profondeur</a:t>
            </a:r>
            <a:r>
              <a:rPr lang="en-US" sz="2800" b="1" i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22504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6AC497-6D47-20C6-8AF2-E465AB4366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0" y="1152860"/>
            <a:ext cx="3450417" cy="42775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  <a:endParaRPr lang="en-US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24CA42D-73B4-F411-4149-68F3FF4A9189}"/>
              </a:ext>
            </a:extLst>
          </p:cNvPr>
          <p:cNvSpPr/>
          <p:nvPr/>
        </p:nvSpPr>
        <p:spPr>
          <a:xfrm>
            <a:off x="3723588" y="609439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La circulation océanique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86118-012E-8F19-5F28-C61D2E40297E}"/>
              </a:ext>
            </a:extLst>
          </p:cNvPr>
          <p:cNvSpPr txBox="1"/>
          <p:nvPr/>
        </p:nvSpPr>
        <p:spPr>
          <a:xfrm>
            <a:off x="298854" y="543420"/>
            <a:ext cx="4630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Point historique</a:t>
            </a:r>
            <a:endParaRPr lang="en-US" sz="2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31DA1E-209B-8779-81C7-B65FF3943041}"/>
              </a:ext>
            </a:extLst>
          </p:cNvPr>
          <p:cNvSpPr txBox="1"/>
          <p:nvPr/>
        </p:nvSpPr>
        <p:spPr>
          <a:xfrm>
            <a:off x="717395" y="6253892"/>
            <a:ext cx="235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Années 40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2A2D268-492C-CC34-6B44-BF1247530FD3}"/>
              </a:ext>
            </a:extLst>
          </p:cNvPr>
          <p:cNvSpPr/>
          <p:nvPr/>
        </p:nvSpPr>
        <p:spPr>
          <a:xfrm>
            <a:off x="826858" y="4618510"/>
            <a:ext cx="2135418" cy="898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Circulation STATIONNAIRE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1D9DF8-9477-6D3F-3B12-563AB160E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0" y="1147529"/>
            <a:ext cx="3450417" cy="42775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B7BC1C-1C61-432E-56F4-DFEE6B38C7A4}"/>
              </a:ext>
            </a:extLst>
          </p:cNvPr>
          <p:cNvSpPr txBox="1"/>
          <p:nvPr/>
        </p:nvSpPr>
        <p:spPr>
          <a:xfrm>
            <a:off x="717395" y="6248561"/>
            <a:ext cx="235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Années 40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E97451F-B05B-04A6-19C1-A968743D1623}"/>
              </a:ext>
            </a:extLst>
          </p:cNvPr>
          <p:cNvSpPr/>
          <p:nvPr/>
        </p:nvSpPr>
        <p:spPr>
          <a:xfrm>
            <a:off x="826858" y="4613179"/>
            <a:ext cx="2135418" cy="898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Circulation STATIONNAIRE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9F81A2-DEAC-E4ED-302A-FFCBADF4BA58}"/>
              </a:ext>
            </a:extLst>
          </p:cNvPr>
          <p:cNvSpPr txBox="1"/>
          <p:nvPr/>
        </p:nvSpPr>
        <p:spPr>
          <a:xfrm>
            <a:off x="106100" y="5554022"/>
            <a:ext cx="4449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Combinaison des résultats des travaux </a:t>
            </a:r>
          </a:p>
          <a:p>
            <a:r>
              <a:rPr lang="fr-FR" sz="1600" dirty="0"/>
              <a:t>d’Ekman, Sverdrup et </a:t>
            </a:r>
            <a:r>
              <a:rPr lang="fr-FR" sz="1600" dirty="0" err="1"/>
              <a:t>Stommel</a:t>
            </a:r>
            <a:r>
              <a:rPr lang="fr-FR" sz="1600" dirty="0"/>
              <a:t> (</a:t>
            </a:r>
            <a:r>
              <a:rPr lang="fr-FR" sz="1600" i="1" dirty="0"/>
              <a:t>OPB206, </a:t>
            </a:r>
            <a:r>
              <a:rPr lang="fr-FR" sz="1600" i="1" dirty="0" err="1"/>
              <a:t>M.Baklouti</a:t>
            </a:r>
            <a:r>
              <a:rPr lang="fr-FR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349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OBJECTIFS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76C30-7E95-2AB3-B1E7-F4F084D1874E}"/>
              </a:ext>
            </a:extLst>
          </p:cNvPr>
          <p:cNvSpPr txBox="1"/>
          <p:nvPr/>
        </p:nvSpPr>
        <p:spPr>
          <a:xfrm>
            <a:off x="1397917" y="1329282"/>
            <a:ext cx="939616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1" dirty="0"/>
              <a:t>Comment les </a:t>
            </a:r>
            <a:r>
              <a:rPr lang="en-US" sz="2800" i="1" dirty="0" err="1"/>
              <a:t>organismes</a:t>
            </a:r>
            <a:r>
              <a:rPr lang="en-US" sz="2800" i="1" dirty="0"/>
              <a:t> </a:t>
            </a:r>
            <a:r>
              <a:rPr lang="en-US" sz="2800" i="1" dirty="0" err="1"/>
              <a:t>phytoplanctoniques</a:t>
            </a:r>
            <a:r>
              <a:rPr lang="en-US" sz="2800" i="1" dirty="0"/>
              <a:t> </a:t>
            </a:r>
            <a:r>
              <a:rPr lang="en-US" sz="2800" i="1" dirty="0" err="1"/>
              <a:t>s'organisent-ils</a:t>
            </a:r>
            <a:r>
              <a:rPr lang="en-US" sz="2800" i="1" dirty="0"/>
              <a:t> à </a:t>
            </a:r>
            <a:r>
              <a:rPr lang="en-US" sz="2800" i="1" dirty="0" err="1"/>
              <a:t>l'échelle</a:t>
            </a:r>
            <a:r>
              <a:rPr lang="en-US" sz="2800" i="1" dirty="0"/>
              <a:t> des </a:t>
            </a:r>
            <a:r>
              <a:rPr lang="en-US" sz="2800" i="1" dirty="0" err="1"/>
              <a:t>processus</a:t>
            </a:r>
            <a:r>
              <a:rPr lang="en-US" sz="2800" i="1" dirty="0"/>
              <a:t> physiques </a:t>
            </a:r>
            <a:r>
              <a:rPr lang="en-US" sz="2800" i="1" dirty="0" err="1"/>
              <a:t>tels</a:t>
            </a:r>
            <a:r>
              <a:rPr lang="en-US" sz="2800" i="1" dirty="0"/>
              <a:t> que les fronts et les tourbillons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EF589F-B37E-D58B-8DCB-50E50EE77F45}"/>
              </a:ext>
            </a:extLst>
          </p:cNvPr>
          <p:cNvSpPr txBox="1"/>
          <p:nvPr/>
        </p:nvSpPr>
        <p:spPr>
          <a:xfrm>
            <a:off x="157452" y="617455"/>
            <a:ext cx="697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i="1" dirty="0"/>
              <a:t> Question principale : </a:t>
            </a:r>
            <a:endParaRPr lang="en-US" sz="28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C4D6AC-C2E9-69E7-E740-66B96DEE45B9}"/>
              </a:ext>
            </a:extLst>
          </p:cNvPr>
          <p:cNvSpPr txBox="1"/>
          <p:nvPr/>
        </p:nvSpPr>
        <p:spPr>
          <a:xfrm>
            <a:off x="157452" y="3145165"/>
            <a:ext cx="697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i="1" dirty="0"/>
              <a:t> Question du stage :  </a:t>
            </a:r>
            <a:endParaRPr lang="en-US" sz="2800" b="1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FC4EAB-BB6E-D6DB-17FD-AADF7589AC69}"/>
              </a:ext>
            </a:extLst>
          </p:cNvPr>
          <p:cNvSpPr txBox="1"/>
          <p:nvPr/>
        </p:nvSpPr>
        <p:spPr>
          <a:xfrm>
            <a:off x="1699083" y="3784190"/>
            <a:ext cx="87938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/>
              <a:t>Quelle </a:t>
            </a:r>
            <a:r>
              <a:rPr lang="en-US" sz="2800" b="1" i="1" dirty="0" err="1"/>
              <a:t>est</a:t>
            </a:r>
            <a:r>
              <a:rPr lang="en-US" sz="2800" b="1" i="1" dirty="0"/>
              <a:t> </a:t>
            </a:r>
            <a:r>
              <a:rPr lang="en-US" sz="2800" b="1" i="1" dirty="0" err="1"/>
              <a:t>l’influence</a:t>
            </a:r>
            <a:r>
              <a:rPr lang="en-US" sz="2800" b="1" i="1" dirty="0"/>
              <a:t> de </a:t>
            </a:r>
            <a:r>
              <a:rPr lang="en-US" sz="2800" b="1" i="1" dirty="0" err="1"/>
              <a:t>ces</a:t>
            </a:r>
            <a:r>
              <a:rPr lang="en-US" sz="2800" b="1" i="1" dirty="0"/>
              <a:t> structures physiques </a:t>
            </a:r>
            <a:r>
              <a:rPr lang="en-US" sz="2800" b="1" i="1" dirty="0" err="1"/>
              <a:t>en</a:t>
            </a:r>
            <a:r>
              <a:rPr lang="en-US" sz="2800" b="1" i="1" dirty="0"/>
              <a:t> </a:t>
            </a:r>
            <a:r>
              <a:rPr lang="en-US" sz="2800" b="1" i="1" dirty="0" err="1"/>
              <a:t>profondeur</a:t>
            </a:r>
            <a:r>
              <a:rPr lang="en-US" sz="2800" b="1" i="1" dirty="0"/>
              <a:t>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D3C2C0-FF36-7890-5634-EBD84BF47C0D}"/>
              </a:ext>
            </a:extLst>
          </p:cNvPr>
          <p:cNvSpPr/>
          <p:nvPr/>
        </p:nvSpPr>
        <p:spPr>
          <a:xfrm>
            <a:off x="157452" y="635815"/>
            <a:ext cx="11653548" cy="2163719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413B3-242C-F312-B877-3C2C10F10C8C}"/>
              </a:ext>
            </a:extLst>
          </p:cNvPr>
          <p:cNvSpPr txBox="1"/>
          <p:nvPr/>
        </p:nvSpPr>
        <p:spPr>
          <a:xfrm>
            <a:off x="269226" y="5338583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Importances biogéochimiques et écologiques </a:t>
            </a:r>
            <a:r>
              <a:rPr lang="fr-FR" sz="2400" dirty="0"/>
              <a:t>des couches phytoplanctoniques profondes </a:t>
            </a:r>
            <a:endParaRPr lang="en-US" sz="2400" dirty="0"/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E3ED15C7-E90D-0181-607A-1D4FAF04931E}"/>
              </a:ext>
            </a:extLst>
          </p:cNvPr>
          <p:cNvSpPr/>
          <p:nvPr/>
        </p:nvSpPr>
        <p:spPr>
          <a:xfrm flipH="1">
            <a:off x="5152393" y="5553500"/>
            <a:ext cx="1887213" cy="687045"/>
          </a:xfrm>
          <a:prstGeom prst="lef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FB068-CEDF-32CA-EE93-0DA2EFA361AC}"/>
              </a:ext>
            </a:extLst>
          </p:cNvPr>
          <p:cNvSpPr txBox="1"/>
          <p:nvPr/>
        </p:nvSpPr>
        <p:spPr>
          <a:xfrm>
            <a:off x="7205784" y="5666189"/>
            <a:ext cx="4550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Zone d’intense activité biologique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BB514E-8B9F-18B6-3866-FC3D837A2325}"/>
              </a:ext>
            </a:extLst>
          </p:cNvPr>
          <p:cNvSpPr/>
          <p:nvPr/>
        </p:nvSpPr>
        <p:spPr>
          <a:xfrm>
            <a:off x="157452" y="5095875"/>
            <a:ext cx="11765322" cy="1625600"/>
          </a:xfrm>
          <a:prstGeom prst="rect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7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28487-6683-39B9-03EA-B62491D1D091}"/>
              </a:ext>
            </a:extLst>
          </p:cNvPr>
          <p:cNvSpPr txBox="1"/>
          <p:nvPr/>
        </p:nvSpPr>
        <p:spPr>
          <a:xfrm>
            <a:off x="85071" y="487660"/>
            <a:ext cx="58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2 Campagnes autour des Îles Baléares</a:t>
            </a:r>
            <a:endParaRPr lang="en-US" sz="24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CD6F2A1-A003-FF8F-20F7-185C90840E2C}"/>
              </a:ext>
            </a:extLst>
          </p:cNvPr>
          <p:cNvGrpSpPr/>
          <p:nvPr/>
        </p:nvGrpSpPr>
        <p:grpSpPr>
          <a:xfrm>
            <a:off x="3086698" y="1285875"/>
            <a:ext cx="5697147" cy="4867275"/>
            <a:chOff x="238124" y="1285876"/>
            <a:chExt cx="5392347" cy="4673920"/>
          </a:xfrm>
        </p:grpSpPr>
        <p:pic>
          <p:nvPicPr>
            <p:cNvPr id="20" name="Picture 19" descr="Diagram, surface chart&#10;&#10;Description automatically generated">
              <a:extLst>
                <a:ext uri="{FF2B5EF4-FFF2-40B4-BE49-F238E27FC236}">
                  <a16:creationId xmlns:a16="http://schemas.microsoft.com/office/drawing/2014/main" id="{1C9FAEE6-AAA3-1012-EE47-47C265BC21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6" t="821" r="13515" b="1"/>
            <a:stretch/>
          </p:blipFill>
          <p:spPr>
            <a:xfrm>
              <a:off x="238124" y="1285876"/>
              <a:ext cx="5392347" cy="46739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1D04C4D-CD78-325C-3F1E-DB8267C8496F}"/>
                </a:ext>
              </a:extLst>
            </p:cNvPr>
            <p:cNvSpPr txBox="1"/>
            <p:nvPr/>
          </p:nvSpPr>
          <p:spPr>
            <a:xfrm>
              <a:off x="2543175" y="1906469"/>
              <a:ext cx="292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CALYPSO 2022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FA9BAC1-B292-EB8B-303C-E6A867F41191}"/>
                </a:ext>
              </a:extLst>
            </p:cNvPr>
            <p:cNvSpPr txBox="1"/>
            <p:nvPr/>
          </p:nvSpPr>
          <p:spPr>
            <a:xfrm>
              <a:off x="1982397" y="4375568"/>
              <a:ext cx="3272590" cy="89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PROTEVSMED-SWOT 2018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34847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28487-6683-39B9-03EA-B62491D1D091}"/>
              </a:ext>
            </a:extLst>
          </p:cNvPr>
          <p:cNvSpPr txBox="1"/>
          <p:nvPr/>
        </p:nvSpPr>
        <p:spPr>
          <a:xfrm>
            <a:off x="85071" y="487660"/>
            <a:ext cx="58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2 Campagnes autour des Îles Baléares</a:t>
            </a:r>
            <a:endParaRPr lang="en-US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174975-B849-1BC0-5C1B-149C79EC2846}"/>
              </a:ext>
            </a:extLst>
          </p:cNvPr>
          <p:cNvSpPr txBox="1"/>
          <p:nvPr/>
        </p:nvSpPr>
        <p:spPr>
          <a:xfrm>
            <a:off x="5746037" y="1906469"/>
            <a:ext cx="5729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Stratégie Lagrangienne adaptative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BC2006-1C24-D00A-9A6A-764BE1A8F76F}"/>
              </a:ext>
            </a:extLst>
          </p:cNvPr>
          <p:cNvGrpSpPr/>
          <p:nvPr/>
        </p:nvGrpSpPr>
        <p:grpSpPr>
          <a:xfrm>
            <a:off x="238125" y="1285876"/>
            <a:ext cx="4924426" cy="4343399"/>
            <a:chOff x="238124" y="1285876"/>
            <a:chExt cx="5392347" cy="4673920"/>
          </a:xfrm>
        </p:grpSpPr>
        <p:pic>
          <p:nvPicPr>
            <p:cNvPr id="7" name="Picture 6" descr="Diagram, surface chart&#10;&#10;Description automatically generated">
              <a:extLst>
                <a:ext uri="{FF2B5EF4-FFF2-40B4-BE49-F238E27FC236}">
                  <a16:creationId xmlns:a16="http://schemas.microsoft.com/office/drawing/2014/main" id="{797DEFB6-E680-F2FD-E6BC-799702CFD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6" t="821" r="13515" b="1"/>
            <a:stretch/>
          </p:blipFill>
          <p:spPr>
            <a:xfrm>
              <a:off x="238124" y="1285876"/>
              <a:ext cx="5392347" cy="467392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550A9C2-6934-1F4C-7DFA-6784B31B52B6}"/>
                </a:ext>
              </a:extLst>
            </p:cNvPr>
            <p:cNvSpPr txBox="1"/>
            <p:nvPr/>
          </p:nvSpPr>
          <p:spPr>
            <a:xfrm>
              <a:off x="2543175" y="1906469"/>
              <a:ext cx="292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CALYPSO 2022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AA123B-A523-4DE3-5161-48435147E83E}"/>
                </a:ext>
              </a:extLst>
            </p:cNvPr>
            <p:cNvSpPr txBox="1"/>
            <p:nvPr/>
          </p:nvSpPr>
          <p:spPr>
            <a:xfrm>
              <a:off x="1982397" y="4375568"/>
              <a:ext cx="3272590" cy="89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PROTEVSMED-SWOT 2018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7572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28487-6683-39B9-03EA-B62491D1D091}"/>
              </a:ext>
            </a:extLst>
          </p:cNvPr>
          <p:cNvSpPr txBox="1"/>
          <p:nvPr/>
        </p:nvSpPr>
        <p:spPr>
          <a:xfrm>
            <a:off x="85071" y="487660"/>
            <a:ext cx="58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2 Campagnes autour des Îles Baléares</a:t>
            </a:r>
            <a:endParaRPr lang="en-US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174975-B849-1BC0-5C1B-149C79EC2846}"/>
              </a:ext>
            </a:extLst>
          </p:cNvPr>
          <p:cNvSpPr txBox="1"/>
          <p:nvPr/>
        </p:nvSpPr>
        <p:spPr>
          <a:xfrm>
            <a:off x="5746037" y="1906469"/>
            <a:ext cx="5729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Stratégie Lagrangienne adaptative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Poisson tracté (</a:t>
            </a:r>
            <a:r>
              <a:rPr lang="fr-FR" sz="2400" dirty="0" err="1"/>
              <a:t>Seasoar</a:t>
            </a:r>
            <a:r>
              <a:rPr lang="fr-FR" sz="2400" dirty="0"/>
              <a:t>/</a:t>
            </a:r>
            <a:r>
              <a:rPr lang="fr-FR" sz="2400" dirty="0" err="1"/>
              <a:t>EcoCTD</a:t>
            </a:r>
            <a:r>
              <a:rPr lang="fr-FR" sz="2400" dirty="0"/>
              <a:t>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2AE500-760D-6BE5-7B9B-300C324C6AE2}"/>
              </a:ext>
            </a:extLst>
          </p:cNvPr>
          <p:cNvGrpSpPr/>
          <p:nvPr/>
        </p:nvGrpSpPr>
        <p:grpSpPr>
          <a:xfrm>
            <a:off x="238125" y="1285876"/>
            <a:ext cx="4924426" cy="4343399"/>
            <a:chOff x="238124" y="1285876"/>
            <a:chExt cx="5392347" cy="4673920"/>
          </a:xfrm>
        </p:grpSpPr>
        <p:pic>
          <p:nvPicPr>
            <p:cNvPr id="25" name="Picture 24" descr="Diagram, surface chart&#10;&#10;Description automatically generated">
              <a:extLst>
                <a:ext uri="{FF2B5EF4-FFF2-40B4-BE49-F238E27FC236}">
                  <a16:creationId xmlns:a16="http://schemas.microsoft.com/office/drawing/2014/main" id="{66DC10D0-60D7-F876-ABDC-54069F32D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6" t="821" r="13515" b="1"/>
            <a:stretch/>
          </p:blipFill>
          <p:spPr>
            <a:xfrm>
              <a:off x="238124" y="1285876"/>
              <a:ext cx="5392347" cy="467392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B3D68D-13C0-1C72-E268-C003A7EC8F71}"/>
                </a:ext>
              </a:extLst>
            </p:cNvPr>
            <p:cNvSpPr txBox="1"/>
            <p:nvPr/>
          </p:nvSpPr>
          <p:spPr>
            <a:xfrm>
              <a:off x="2543175" y="1906469"/>
              <a:ext cx="292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CALYPSO 2022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23F785-F9CD-D37B-0407-B5E59756059A}"/>
                </a:ext>
              </a:extLst>
            </p:cNvPr>
            <p:cNvSpPr txBox="1"/>
            <p:nvPr/>
          </p:nvSpPr>
          <p:spPr>
            <a:xfrm>
              <a:off x="1982397" y="4375568"/>
              <a:ext cx="3272590" cy="89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PROTEVSMED-SWOT 2018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60914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28487-6683-39B9-03EA-B62491D1D091}"/>
              </a:ext>
            </a:extLst>
          </p:cNvPr>
          <p:cNvSpPr txBox="1"/>
          <p:nvPr/>
        </p:nvSpPr>
        <p:spPr>
          <a:xfrm>
            <a:off x="85071" y="487660"/>
            <a:ext cx="58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2 Campagnes autour des Îles Baléares</a:t>
            </a:r>
            <a:endParaRPr lang="en-US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174975-B849-1BC0-5C1B-149C79EC2846}"/>
              </a:ext>
            </a:extLst>
          </p:cNvPr>
          <p:cNvSpPr txBox="1"/>
          <p:nvPr/>
        </p:nvSpPr>
        <p:spPr>
          <a:xfrm>
            <a:off x="5746037" y="1906469"/>
            <a:ext cx="5729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Stratégie Lagrangienne adaptative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Poisson tracté (</a:t>
            </a:r>
            <a:r>
              <a:rPr lang="fr-FR" sz="2400" dirty="0" err="1"/>
              <a:t>Seasoar</a:t>
            </a:r>
            <a:r>
              <a:rPr lang="fr-FR" sz="2400" dirty="0"/>
              <a:t>/</a:t>
            </a:r>
            <a:r>
              <a:rPr lang="fr-FR" sz="2400" dirty="0" err="1"/>
              <a:t>EcoCTD</a:t>
            </a:r>
            <a:r>
              <a:rPr lang="fr-FR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Analyses cytométriques sur échantillon CTD (données en </a:t>
            </a:r>
            <a:r>
              <a:rPr lang="fr-FR" sz="2400" dirty="0" err="1"/>
              <a:t>sub-surface</a:t>
            </a:r>
            <a:r>
              <a:rPr lang="fr-FR" sz="2400" dirty="0"/>
              <a:t>)</a:t>
            </a:r>
            <a:endParaRPr lang="en-US" sz="2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DFB1D7-B01C-7BCD-0D88-E2A8C14AEB8D}"/>
              </a:ext>
            </a:extLst>
          </p:cNvPr>
          <p:cNvSpPr txBox="1"/>
          <p:nvPr/>
        </p:nvSpPr>
        <p:spPr>
          <a:xfrm>
            <a:off x="0" y="6538912"/>
            <a:ext cx="3317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CTD : </a:t>
            </a:r>
            <a:r>
              <a:rPr lang="fr-FR" sz="1200" i="1" dirty="0" err="1"/>
              <a:t>Conductivity</a:t>
            </a:r>
            <a:r>
              <a:rPr lang="fr-FR" sz="1200" i="1" dirty="0"/>
              <a:t>, </a:t>
            </a:r>
            <a:r>
              <a:rPr lang="fr-FR" sz="1200" i="1" dirty="0" err="1"/>
              <a:t>Temperature</a:t>
            </a:r>
            <a:r>
              <a:rPr lang="fr-FR" sz="1200" i="1" dirty="0"/>
              <a:t>, </a:t>
            </a:r>
            <a:r>
              <a:rPr lang="fr-FR" sz="1200" i="1" dirty="0" err="1"/>
              <a:t>Depth</a:t>
            </a:r>
            <a:endParaRPr lang="en-US" sz="1200" i="1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364F1E7-071E-CD6A-CE73-EBCE2AAD5CD3}"/>
              </a:ext>
            </a:extLst>
          </p:cNvPr>
          <p:cNvGrpSpPr/>
          <p:nvPr/>
        </p:nvGrpSpPr>
        <p:grpSpPr>
          <a:xfrm>
            <a:off x="238125" y="1285876"/>
            <a:ext cx="4924426" cy="4343399"/>
            <a:chOff x="238124" y="1285876"/>
            <a:chExt cx="5392347" cy="4673920"/>
          </a:xfrm>
        </p:grpSpPr>
        <p:pic>
          <p:nvPicPr>
            <p:cNvPr id="25" name="Picture 24" descr="Diagram, surface chart&#10;&#10;Description automatically generated">
              <a:extLst>
                <a:ext uri="{FF2B5EF4-FFF2-40B4-BE49-F238E27FC236}">
                  <a16:creationId xmlns:a16="http://schemas.microsoft.com/office/drawing/2014/main" id="{5C36A4EC-3693-8C7A-0B53-A66C64DF78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6" t="821" r="13515" b="1"/>
            <a:stretch/>
          </p:blipFill>
          <p:spPr>
            <a:xfrm>
              <a:off x="238124" y="1285876"/>
              <a:ext cx="5392347" cy="467392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AF50387-68E6-D9EA-C51A-68F02BD7DD59}"/>
                </a:ext>
              </a:extLst>
            </p:cNvPr>
            <p:cNvSpPr txBox="1"/>
            <p:nvPr/>
          </p:nvSpPr>
          <p:spPr>
            <a:xfrm>
              <a:off x="2543175" y="1906469"/>
              <a:ext cx="292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CALYPSO 2022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99ADE25-1AA7-61CC-D233-13380EB9578B}"/>
                </a:ext>
              </a:extLst>
            </p:cNvPr>
            <p:cNvSpPr txBox="1"/>
            <p:nvPr/>
          </p:nvSpPr>
          <p:spPr>
            <a:xfrm>
              <a:off x="1982397" y="4375568"/>
              <a:ext cx="3272590" cy="89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PROTEVSMED-SWOT 2018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8681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28487-6683-39B9-03EA-B62491D1D091}"/>
              </a:ext>
            </a:extLst>
          </p:cNvPr>
          <p:cNvSpPr txBox="1"/>
          <p:nvPr/>
        </p:nvSpPr>
        <p:spPr>
          <a:xfrm>
            <a:off x="85071" y="487660"/>
            <a:ext cx="58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2 Campagnes autour des Îles Baléares</a:t>
            </a:r>
            <a:endParaRPr lang="en-US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174975-B849-1BC0-5C1B-149C79EC2846}"/>
              </a:ext>
            </a:extLst>
          </p:cNvPr>
          <p:cNvSpPr txBox="1"/>
          <p:nvPr/>
        </p:nvSpPr>
        <p:spPr>
          <a:xfrm>
            <a:off x="5746037" y="1906469"/>
            <a:ext cx="5729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Stratégie Lagrangienne adaptative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Poisson tracté (</a:t>
            </a:r>
            <a:r>
              <a:rPr lang="fr-FR" sz="2400" dirty="0" err="1"/>
              <a:t>Seasoar</a:t>
            </a:r>
            <a:r>
              <a:rPr lang="fr-FR" sz="2400" dirty="0"/>
              <a:t>/</a:t>
            </a:r>
            <a:r>
              <a:rPr lang="fr-FR" sz="2400" dirty="0" err="1"/>
              <a:t>EcoCTD</a:t>
            </a:r>
            <a:r>
              <a:rPr lang="fr-FR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Analyses cytométriques sur échantillon CTD (données en </a:t>
            </a:r>
            <a:r>
              <a:rPr lang="fr-FR" sz="2400" dirty="0" err="1"/>
              <a:t>sub-surface</a:t>
            </a:r>
            <a:r>
              <a:rPr lang="fr-FR" sz="2400" dirty="0"/>
              <a:t>)</a:t>
            </a:r>
            <a:endParaRPr lang="en-US" sz="24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9E0EB1-4EAC-754D-662E-5866ADCFFB9A}"/>
              </a:ext>
            </a:extLst>
          </p:cNvPr>
          <p:cNvGrpSpPr/>
          <p:nvPr/>
        </p:nvGrpSpPr>
        <p:grpSpPr>
          <a:xfrm>
            <a:off x="238125" y="1285876"/>
            <a:ext cx="4924426" cy="4343399"/>
            <a:chOff x="238124" y="1285876"/>
            <a:chExt cx="5392347" cy="4673920"/>
          </a:xfrm>
        </p:grpSpPr>
        <p:pic>
          <p:nvPicPr>
            <p:cNvPr id="19" name="Picture 18" descr="Diagram, surface chart&#10;&#10;Description automatically generated">
              <a:extLst>
                <a:ext uri="{FF2B5EF4-FFF2-40B4-BE49-F238E27FC236}">
                  <a16:creationId xmlns:a16="http://schemas.microsoft.com/office/drawing/2014/main" id="{3A96C1D7-D330-FC58-D2E2-10FA03D16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6" t="821" r="13515" b="1"/>
            <a:stretch/>
          </p:blipFill>
          <p:spPr>
            <a:xfrm>
              <a:off x="238124" y="1285876"/>
              <a:ext cx="5392347" cy="467392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4C05BA2-123E-4004-A720-C730D72E3083}"/>
                </a:ext>
              </a:extLst>
            </p:cNvPr>
            <p:cNvSpPr txBox="1"/>
            <p:nvPr/>
          </p:nvSpPr>
          <p:spPr>
            <a:xfrm>
              <a:off x="2543175" y="1906469"/>
              <a:ext cx="292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CALYPSO 2022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A81763-1BC7-C4D6-EA60-A4C02D28BF0B}"/>
                </a:ext>
              </a:extLst>
            </p:cNvPr>
            <p:cNvSpPr txBox="1"/>
            <p:nvPr/>
          </p:nvSpPr>
          <p:spPr>
            <a:xfrm>
              <a:off x="1982397" y="4375568"/>
              <a:ext cx="3272590" cy="89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PROTEVSMED-SWOT 2018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7095C91-4CDE-622E-C669-332504B789C8}"/>
              </a:ext>
            </a:extLst>
          </p:cNvPr>
          <p:cNvSpPr txBox="1"/>
          <p:nvPr/>
        </p:nvSpPr>
        <p:spPr>
          <a:xfrm>
            <a:off x="233367" y="5662454"/>
            <a:ext cx="4219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000" i="1" dirty="0"/>
              <a:t>Comparaison entre 2 structures physiques différentes</a:t>
            </a:r>
            <a:endParaRPr lang="en-US" sz="20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4A6A6D-F440-16F5-7A75-ED33484176A8}"/>
              </a:ext>
            </a:extLst>
          </p:cNvPr>
          <p:cNvSpPr txBox="1"/>
          <p:nvPr/>
        </p:nvSpPr>
        <p:spPr>
          <a:xfrm>
            <a:off x="0" y="6538912"/>
            <a:ext cx="33179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CTD : </a:t>
            </a:r>
            <a:r>
              <a:rPr lang="fr-FR" sz="1200" i="1" dirty="0" err="1"/>
              <a:t>Conductivity</a:t>
            </a:r>
            <a:r>
              <a:rPr lang="fr-FR" sz="1200" i="1" dirty="0"/>
              <a:t>, </a:t>
            </a:r>
            <a:r>
              <a:rPr lang="fr-FR" sz="1200" i="1" dirty="0" err="1"/>
              <a:t>Temperature</a:t>
            </a:r>
            <a:r>
              <a:rPr lang="fr-FR" sz="1200" i="1" dirty="0"/>
              <a:t>, </a:t>
            </a:r>
            <a:r>
              <a:rPr lang="fr-FR" sz="1200" i="1" dirty="0" err="1"/>
              <a:t>Depth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40410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4D6ECB9-D93C-CECB-812F-7877BEC9B2C9}"/>
              </a:ext>
            </a:extLst>
          </p:cNvPr>
          <p:cNvGrpSpPr/>
          <p:nvPr/>
        </p:nvGrpSpPr>
        <p:grpSpPr>
          <a:xfrm>
            <a:off x="238125" y="1285876"/>
            <a:ext cx="4924426" cy="4343399"/>
            <a:chOff x="238124" y="1285876"/>
            <a:chExt cx="5392347" cy="4673920"/>
          </a:xfrm>
        </p:grpSpPr>
        <p:pic>
          <p:nvPicPr>
            <p:cNvPr id="23" name="Picture 22" descr="Diagram, surface chart&#10;&#10;Description automatically generated">
              <a:extLst>
                <a:ext uri="{FF2B5EF4-FFF2-40B4-BE49-F238E27FC236}">
                  <a16:creationId xmlns:a16="http://schemas.microsoft.com/office/drawing/2014/main" id="{1ADC55D5-682A-E58A-D3DC-D6CCDD0E0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6" t="821" r="13515" b="1"/>
            <a:stretch/>
          </p:blipFill>
          <p:spPr>
            <a:xfrm>
              <a:off x="238124" y="1285876"/>
              <a:ext cx="5392347" cy="46739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1D18C9-5865-4512-90F9-17B5E106AABF}"/>
                </a:ext>
              </a:extLst>
            </p:cNvPr>
            <p:cNvSpPr txBox="1"/>
            <p:nvPr/>
          </p:nvSpPr>
          <p:spPr>
            <a:xfrm>
              <a:off x="2543175" y="1906469"/>
              <a:ext cx="292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CALYPSO 2022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F37291-C568-71B5-BE1B-45EBC38BCD45}"/>
                </a:ext>
              </a:extLst>
            </p:cNvPr>
            <p:cNvSpPr txBox="1"/>
            <p:nvPr/>
          </p:nvSpPr>
          <p:spPr>
            <a:xfrm>
              <a:off x="1982397" y="4375568"/>
              <a:ext cx="3272590" cy="89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PROTEVSMED-SWOT 2018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28487-6683-39B9-03EA-B62491D1D091}"/>
              </a:ext>
            </a:extLst>
          </p:cNvPr>
          <p:cNvSpPr txBox="1"/>
          <p:nvPr/>
        </p:nvSpPr>
        <p:spPr>
          <a:xfrm>
            <a:off x="85071" y="487660"/>
            <a:ext cx="58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2 Campagnes autour des Îles Baléares</a:t>
            </a:r>
            <a:endParaRPr lang="en-US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174975-B849-1BC0-5C1B-149C79EC2846}"/>
              </a:ext>
            </a:extLst>
          </p:cNvPr>
          <p:cNvSpPr txBox="1"/>
          <p:nvPr/>
        </p:nvSpPr>
        <p:spPr>
          <a:xfrm>
            <a:off x="5746037" y="1906469"/>
            <a:ext cx="5729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Stratégie Lagrangienne adaptative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Poisson tracté (</a:t>
            </a:r>
            <a:r>
              <a:rPr lang="fr-FR" sz="2400" dirty="0" err="1"/>
              <a:t>Seasoar</a:t>
            </a:r>
            <a:r>
              <a:rPr lang="fr-FR" sz="2400" dirty="0"/>
              <a:t>/</a:t>
            </a:r>
            <a:r>
              <a:rPr lang="fr-FR" sz="2400" dirty="0" err="1"/>
              <a:t>EcoCTD</a:t>
            </a:r>
            <a:r>
              <a:rPr lang="fr-FR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Analyses cytométriques sur échantillon CTD (données en </a:t>
            </a:r>
            <a:r>
              <a:rPr lang="fr-FR" sz="2400" dirty="0" err="1"/>
              <a:t>sub-surface</a:t>
            </a:r>
            <a:r>
              <a:rPr lang="fr-FR" sz="2400" dirty="0"/>
              <a:t>)</a:t>
            </a:r>
            <a:endParaRPr lang="en-US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16DDA7-485D-E45F-3BB9-8CABC25AF171}"/>
              </a:ext>
            </a:extLst>
          </p:cNvPr>
          <p:cNvGrpSpPr/>
          <p:nvPr/>
        </p:nvGrpSpPr>
        <p:grpSpPr>
          <a:xfrm>
            <a:off x="0" y="5552064"/>
            <a:ext cx="7642620" cy="1263847"/>
            <a:chOff x="-870790" y="5629874"/>
            <a:chExt cx="7642620" cy="126384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59E4315-BFFA-5E01-E782-427B58A93D43}"/>
                </a:ext>
              </a:extLst>
            </p:cNvPr>
            <p:cNvSpPr/>
            <p:nvPr/>
          </p:nvSpPr>
          <p:spPr>
            <a:xfrm>
              <a:off x="3582152" y="5629874"/>
              <a:ext cx="3189678" cy="928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FF0000"/>
                  </a:solidFill>
                </a:rPr>
                <a:t>Région frontale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DFB1D7-B01C-7BCD-0D88-E2A8C14AEB8D}"/>
                </a:ext>
              </a:extLst>
            </p:cNvPr>
            <p:cNvSpPr txBox="1"/>
            <p:nvPr/>
          </p:nvSpPr>
          <p:spPr>
            <a:xfrm>
              <a:off x="-870790" y="6616722"/>
              <a:ext cx="3317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/>
                <a:t>CTD : </a:t>
              </a:r>
              <a:r>
                <a:rPr lang="fr-FR" sz="1200" i="1" dirty="0" err="1"/>
                <a:t>Conductivity</a:t>
              </a:r>
              <a:r>
                <a:rPr lang="fr-FR" sz="1200" i="1" dirty="0"/>
                <a:t>, </a:t>
              </a:r>
              <a:r>
                <a:rPr lang="fr-FR" sz="1200" i="1" dirty="0" err="1"/>
                <a:t>Temperature</a:t>
              </a:r>
              <a:r>
                <a:rPr lang="fr-FR" sz="1200" i="1" dirty="0"/>
                <a:t>, </a:t>
              </a:r>
              <a:r>
                <a:rPr lang="fr-FR" sz="1200" i="1" dirty="0" err="1"/>
                <a:t>Depth</a:t>
              </a:r>
              <a:endParaRPr lang="en-US" sz="1200" i="1" dirty="0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2F239889-76AC-75C9-94F5-BFC0517AECA5}"/>
              </a:ext>
            </a:extLst>
          </p:cNvPr>
          <p:cNvSpPr/>
          <p:nvPr/>
        </p:nvSpPr>
        <p:spPr>
          <a:xfrm>
            <a:off x="1491403" y="3442587"/>
            <a:ext cx="2371725" cy="928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4B5107-3973-A834-301C-5E364ECF1F73}"/>
              </a:ext>
            </a:extLst>
          </p:cNvPr>
          <p:cNvGrpSpPr/>
          <p:nvPr/>
        </p:nvGrpSpPr>
        <p:grpSpPr>
          <a:xfrm>
            <a:off x="0" y="5662454"/>
            <a:ext cx="4452942" cy="1153457"/>
            <a:chOff x="-870790" y="5740264"/>
            <a:chExt cx="4452942" cy="115345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8DADBC-53C7-4940-5ED2-F9AACB8C5269}"/>
                </a:ext>
              </a:extLst>
            </p:cNvPr>
            <p:cNvSpPr txBox="1"/>
            <p:nvPr/>
          </p:nvSpPr>
          <p:spPr>
            <a:xfrm>
              <a:off x="-637423" y="5740264"/>
              <a:ext cx="4219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fr-FR" sz="2000" i="1" dirty="0"/>
                <a:t>Comparaison entre 2 structures physiques différentes</a:t>
              </a:r>
              <a:endParaRPr lang="en-US" sz="2000" i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D1914B-866B-FB66-8344-306CF03F1DAE}"/>
                </a:ext>
              </a:extLst>
            </p:cNvPr>
            <p:cNvSpPr txBox="1"/>
            <p:nvPr/>
          </p:nvSpPr>
          <p:spPr>
            <a:xfrm>
              <a:off x="-870790" y="6616722"/>
              <a:ext cx="3317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/>
                <a:t>CTD : </a:t>
              </a:r>
              <a:r>
                <a:rPr lang="fr-FR" sz="1200" i="1" dirty="0" err="1"/>
                <a:t>Conductivity</a:t>
              </a:r>
              <a:r>
                <a:rPr lang="fr-FR" sz="1200" i="1" dirty="0"/>
                <a:t>, </a:t>
              </a:r>
              <a:r>
                <a:rPr lang="fr-FR" sz="1200" i="1" dirty="0" err="1"/>
                <a:t>Temperature</a:t>
              </a:r>
              <a:r>
                <a:rPr lang="fr-FR" sz="1200" i="1" dirty="0"/>
                <a:t>, </a:t>
              </a:r>
              <a:r>
                <a:rPr lang="fr-FR" sz="1200" i="1" dirty="0" err="1"/>
                <a:t>Depth</a:t>
              </a:r>
              <a:endParaRPr lang="en-US" sz="12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95074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4D6ECB9-D93C-CECB-812F-7877BEC9B2C9}"/>
              </a:ext>
            </a:extLst>
          </p:cNvPr>
          <p:cNvGrpSpPr/>
          <p:nvPr/>
        </p:nvGrpSpPr>
        <p:grpSpPr>
          <a:xfrm>
            <a:off x="238125" y="1285876"/>
            <a:ext cx="4924426" cy="4343399"/>
            <a:chOff x="238124" y="1285876"/>
            <a:chExt cx="5392347" cy="4673920"/>
          </a:xfrm>
        </p:grpSpPr>
        <p:pic>
          <p:nvPicPr>
            <p:cNvPr id="23" name="Picture 22" descr="Diagram, surface chart&#10;&#10;Description automatically generated">
              <a:extLst>
                <a:ext uri="{FF2B5EF4-FFF2-40B4-BE49-F238E27FC236}">
                  <a16:creationId xmlns:a16="http://schemas.microsoft.com/office/drawing/2014/main" id="{1ADC55D5-682A-E58A-D3DC-D6CCDD0E09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6" t="821" r="13515" b="1"/>
            <a:stretch/>
          </p:blipFill>
          <p:spPr>
            <a:xfrm>
              <a:off x="238124" y="1285876"/>
              <a:ext cx="5392347" cy="467392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81D18C9-5865-4512-90F9-17B5E106AABF}"/>
                </a:ext>
              </a:extLst>
            </p:cNvPr>
            <p:cNvSpPr txBox="1"/>
            <p:nvPr/>
          </p:nvSpPr>
          <p:spPr>
            <a:xfrm>
              <a:off x="2543175" y="1906469"/>
              <a:ext cx="2924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CALYPSO 2022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FF37291-C568-71B5-BE1B-45EBC38BCD45}"/>
                </a:ext>
              </a:extLst>
            </p:cNvPr>
            <p:cNvSpPr txBox="1"/>
            <p:nvPr/>
          </p:nvSpPr>
          <p:spPr>
            <a:xfrm>
              <a:off x="1982397" y="4375568"/>
              <a:ext cx="3272590" cy="894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i="1" dirty="0">
                  <a:solidFill>
                    <a:schemeClr val="bg1"/>
                  </a:solidFill>
                </a:rPr>
                <a:t>PROTEVSMED-SWOT 2018</a:t>
              </a:r>
              <a:endParaRPr lang="en-US" sz="24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528487-6683-39B9-03EA-B62491D1D091}"/>
              </a:ext>
            </a:extLst>
          </p:cNvPr>
          <p:cNvSpPr txBox="1"/>
          <p:nvPr/>
        </p:nvSpPr>
        <p:spPr>
          <a:xfrm>
            <a:off x="85071" y="487660"/>
            <a:ext cx="58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2 Campagnes autour des Îles Baléares</a:t>
            </a:r>
            <a:endParaRPr lang="en-US" sz="24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174975-B849-1BC0-5C1B-149C79EC2846}"/>
              </a:ext>
            </a:extLst>
          </p:cNvPr>
          <p:cNvSpPr txBox="1"/>
          <p:nvPr/>
        </p:nvSpPr>
        <p:spPr>
          <a:xfrm>
            <a:off x="5746037" y="1906469"/>
            <a:ext cx="57291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Stratégie Lagrangienne adaptative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Poisson tracté (</a:t>
            </a:r>
            <a:r>
              <a:rPr lang="fr-FR" sz="2400" dirty="0" err="1"/>
              <a:t>Seasoar</a:t>
            </a:r>
            <a:r>
              <a:rPr lang="fr-FR" sz="2400" dirty="0"/>
              <a:t>/</a:t>
            </a:r>
            <a:r>
              <a:rPr lang="fr-FR" sz="2400" dirty="0" err="1"/>
              <a:t>EcoCTD</a:t>
            </a:r>
            <a:r>
              <a:rPr lang="fr-FR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Analyses cytométriques sur échantillon CTD (données en </a:t>
            </a:r>
            <a:r>
              <a:rPr lang="fr-FR" sz="2400" dirty="0" err="1"/>
              <a:t>sub-surface</a:t>
            </a:r>
            <a:r>
              <a:rPr lang="fr-FR" sz="2400" dirty="0"/>
              <a:t>)</a:t>
            </a:r>
            <a:endParaRPr lang="en-US"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B16DDA7-485D-E45F-3BB9-8CABC25AF171}"/>
              </a:ext>
            </a:extLst>
          </p:cNvPr>
          <p:cNvGrpSpPr/>
          <p:nvPr/>
        </p:nvGrpSpPr>
        <p:grpSpPr>
          <a:xfrm>
            <a:off x="0" y="5552064"/>
            <a:ext cx="7642620" cy="1263847"/>
            <a:chOff x="-870790" y="5629874"/>
            <a:chExt cx="7642620" cy="126384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59E4315-BFFA-5E01-E782-427B58A93D43}"/>
                </a:ext>
              </a:extLst>
            </p:cNvPr>
            <p:cNvSpPr/>
            <p:nvPr/>
          </p:nvSpPr>
          <p:spPr>
            <a:xfrm>
              <a:off x="3582152" y="5629874"/>
              <a:ext cx="3189678" cy="92866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rgbClr val="FF0000"/>
                  </a:solidFill>
                </a:rPr>
                <a:t>Région frontale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DFB1D7-B01C-7BCD-0D88-E2A8C14AEB8D}"/>
                </a:ext>
              </a:extLst>
            </p:cNvPr>
            <p:cNvSpPr txBox="1"/>
            <p:nvPr/>
          </p:nvSpPr>
          <p:spPr>
            <a:xfrm>
              <a:off x="-870790" y="6616722"/>
              <a:ext cx="3317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/>
                <a:t>CTD : </a:t>
              </a:r>
              <a:r>
                <a:rPr lang="fr-FR" sz="1200" i="1" dirty="0" err="1"/>
                <a:t>Conductivity</a:t>
              </a:r>
              <a:r>
                <a:rPr lang="fr-FR" sz="1200" i="1" dirty="0"/>
                <a:t>, </a:t>
              </a:r>
              <a:r>
                <a:rPr lang="fr-FR" sz="1200" i="1" dirty="0" err="1"/>
                <a:t>Temperature</a:t>
              </a:r>
              <a:r>
                <a:rPr lang="fr-FR" sz="1200" i="1" dirty="0"/>
                <a:t>, </a:t>
              </a:r>
              <a:r>
                <a:rPr lang="fr-FR" sz="1200" i="1" dirty="0" err="1"/>
                <a:t>Depth</a:t>
              </a:r>
              <a:endParaRPr lang="en-US" sz="1200" i="1" dirty="0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2F239889-76AC-75C9-94F5-BFC0517AECA5}"/>
              </a:ext>
            </a:extLst>
          </p:cNvPr>
          <p:cNvSpPr/>
          <p:nvPr/>
        </p:nvSpPr>
        <p:spPr>
          <a:xfrm>
            <a:off x="1491403" y="3442587"/>
            <a:ext cx="2371725" cy="928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4B5107-3973-A834-301C-5E364ECF1F73}"/>
              </a:ext>
            </a:extLst>
          </p:cNvPr>
          <p:cNvGrpSpPr/>
          <p:nvPr/>
        </p:nvGrpSpPr>
        <p:grpSpPr>
          <a:xfrm>
            <a:off x="0" y="5662454"/>
            <a:ext cx="4452942" cy="1153457"/>
            <a:chOff x="-870790" y="5740264"/>
            <a:chExt cx="4452942" cy="115345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8DADBC-53C7-4940-5ED2-F9AACB8C5269}"/>
                </a:ext>
              </a:extLst>
            </p:cNvPr>
            <p:cNvSpPr txBox="1"/>
            <p:nvPr/>
          </p:nvSpPr>
          <p:spPr>
            <a:xfrm>
              <a:off x="-637423" y="5740264"/>
              <a:ext cx="42195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Font typeface="Arial" panose="020B0604020202020204" pitchFamily="34" charset="0"/>
                <a:buChar char="•"/>
              </a:pPr>
              <a:r>
                <a:rPr lang="fr-FR" sz="2000" i="1" dirty="0"/>
                <a:t>Comparaison entre 2 structures physiques différentes</a:t>
              </a:r>
              <a:endParaRPr lang="en-US" sz="2000" i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D1914B-866B-FB66-8344-306CF03F1DAE}"/>
                </a:ext>
              </a:extLst>
            </p:cNvPr>
            <p:cNvSpPr txBox="1"/>
            <p:nvPr/>
          </p:nvSpPr>
          <p:spPr>
            <a:xfrm>
              <a:off x="-870790" y="6616722"/>
              <a:ext cx="3317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i="1" dirty="0"/>
                <a:t>CTD : </a:t>
              </a:r>
              <a:r>
                <a:rPr lang="fr-FR" sz="1200" i="1" dirty="0" err="1"/>
                <a:t>Conductivity</a:t>
              </a:r>
              <a:r>
                <a:rPr lang="fr-FR" sz="1200" i="1" dirty="0"/>
                <a:t>, </a:t>
              </a:r>
              <a:r>
                <a:rPr lang="fr-FR" sz="1200" i="1" dirty="0" err="1"/>
                <a:t>Temperature</a:t>
              </a:r>
              <a:r>
                <a:rPr lang="fr-FR" sz="1200" i="1" dirty="0"/>
                <a:t>, </a:t>
              </a:r>
              <a:r>
                <a:rPr lang="fr-FR" sz="1200" i="1" dirty="0" err="1"/>
                <a:t>Depth</a:t>
              </a:r>
              <a:endParaRPr lang="en-US" sz="1200" i="1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762A8C6-3700-A8CE-CF34-574DA9E7C647}"/>
              </a:ext>
            </a:extLst>
          </p:cNvPr>
          <p:cNvSpPr txBox="1"/>
          <p:nvPr/>
        </p:nvSpPr>
        <p:spPr>
          <a:xfrm>
            <a:off x="7608175" y="5710019"/>
            <a:ext cx="200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VS</a:t>
            </a:r>
            <a:endParaRPr lang="en-US" sz="36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973F500-549C-9F0C-30A0-A1E790C7CD63}"/>
              </a:ext>
            </a:extLst>
          </p:cNvPr>
          <p:cNvSpPr/>
          <p:nvPr/>
        </p:nvSpPr>
        <p:spPr>
          <a:xfrm>
            <a:off x="8229304" y="5552064"/>
            <a:ext cx="3189678" cy="9286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50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rgbClr val="F50FEA"/>
                </a:solidFill>
              </a:rPr>
              <a:t>Région </a:t>
            </a:r>
            <a:r>
              <a:rPr lang="fr-FR" sz="2400" b="1" dirty="0" err="1">
                <a:solidFill>
                  <a:srgbClr val="F50FEA"/>
                </a:solidFill>
              </a:rPr>
              <a:t>tourbillonaire</a:t>
            </a:r>
            <a:endParaRPr lang="en-US" sz="2400" b="1" dirty="0">
              <a:solidFill>
                <a:srgbClr val="F50FEA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A352EB5-1475-E752-4A89-69EF13C5A2AB}"/>
              </a:ext>
            </a:extLst>
          </p:cNvPr>
          <p:cNvSpPr/>
          <p:nvPr/>
        </p:nvSpPr>
        <p:spPr>
          <a:xfrm>
            <a:off x="1008326" y="2062233"/>
            <a:ext cx="2371725" cy="928666"/>
          </a:xfrm>
          <a:prstGeom prst="ellipse">
            <a:avLst/>
          </a:prstGeom>
          <a:noFill/>
          <a:ln w="38100">
            <a:solidFill>
              <a:srgbClr val="F50F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71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FAEE1A-F80F-160D-A658-A486840ACB40}"/>
              </a:ext>
            </a:extLst>
          </p:cNvPr>
          <p:cNvSpPr txBox="1"/>
          <p:nvPr/>
        </p:nvSpPr>
        <p:spPr>
          <a:xfrm>
            <a:off x="305956" y="1042899"/>
            <a:ext cx="11720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/>
              <a:t>Biologie</a:t>
            </a:r>
            <a:r>
              <a:rPr lang="fr-FR" sz="2400" dirty="0"/>
              <a:t> : Identification </a:t>
            </a:r>
            <a:r>
              <a:rPr lang="fr-FR" sz="2400" i="1" dirty="0"/>
              <a:t>in situ </a:t>
            </a:r>
            <a:r>
              <a:rPr lang="fr-FR" sz="2400" dirty="0"/>
              <a:t>des régions intéressantes d’un point de vue biologique et biogéochimique  </a:t>
            </a:r>
          </a:p>
          <a:p>
            <a:r>
              <a:rPr lang="fr-FR" sz="2400" dirty="0"/>
              <a:t> 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8561DEC-00B9-21E7-B8BD-B278DAD2508F}"/>
              </a:ext>
            </a:extLst>
          </p:cNvPr>
          <p:cNvGrpSpPr/>
          <p:nvPr/>
        </p:nvGrpSpPr>
        <p:grpSpPr>
          <a:xfrm>
            <a:off x="2737544" y="1600388"/>
            <a:ext cx="9044744" cy="3151599"/>
            <a:chOff x="2624071" y="1791876"/>
            <a:chExt cx="9462688" cy="3320085"/>
          </a:xfrm>
        </p:grpSpPr>
        <p:pic>
          <p:nvPicPr>
            <p:cNvPr id="12" name="Picture 11" descr="A picture containing text, line, bunch, several&#10;&#10;Description automatically generated">
              <a:extLst>
                <a:ext uri="{FF2B5EF4-FFF2-40B4-BE49-F238E27FC236}">
                  <a16:creationId xmlns:a16="http://schemas.microsoft.com/office/drawing/2014/main" id="{1E43A007-5A3A-5E30-EA9C-D7C37EA19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646" y="1976542"/>
              <a:ext cx="5860113" cy="3135419"/>
            </a:xfrm>
            <a:prstGeom prst="rect">
              <a:avLst/>
            </a:prstGeom>
          </p:spPr>
        </p:pic>
        <p:pic>
          <p:nvPicPr>
            <p:cNvPr id="10" name="Picture 9" descr="Chart&#10;&#10;Description automatically generated">
              <a:extLst>
                <a:ext uri="{FF2B5EF4-FFF2-40B4-BE49-F238E27FC236}">
                  <a16:creationId xmlns:a16="http://schemas.microsoft.com/office/drawing/2014/main" id="{28CFBD0D-C4CB-8333-6E09-E084C04F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071" y="2100942"/>
              <a:ext cx="4067176" cy="28866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EFC313-F505-0EF9-3DA6-90CA9B7F74FF}"/>
                </a:ext>
              </a:extLst>
            </p:cNvPr>
            <p:cNvSpPr txBox="1"/>
            <p:nvPr/>
          </p:nvSpPr>
          <p:spPr>
            <a:xfrm>
              <a:off x="2834554" y="1791876"/>
              <a:ext cx="3646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PROTEVSMED-SWOT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DBFCD9F-64B7-35CF-7245-22DFAEBABCD4}"/>
                </a:ext>
              </a:extLst>
            </p:cNvPr>
            <p:cNvSpPr txBox="1"/>
            <p:nvPr/>
          </p:nvSpPr>
          <p:spPr>
            <a:xfrm>
              <a:off x="7212568" y="1801737"/>
              <a:ext cx="3646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50FEA"/>
                  </a:solidFill>
                </a:rPr>
                <a:t>CALYPSO</a:t>
              </a:r>
              <a:endParaRPr lang="en-US" b="1" dirty="0">
                <a:solidFill>
                  <a:srgbClr val="F50FEA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C9F1DA0-8051-BB39-5B79-C1C5349D9E56}"/>
              </a:ext>
            </a:extLst>
          </p:cNvPr>
          <p:cNvSpPr txBox="1"/>
          <p:nvPr/>
        </p:nvSpPr>
        <p:spPr>
          <a:xfrm>
            <a:off x="233929" y="468749"/>
            <a:ext cx="697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Méthodes</a:t>
            </a:r>
            <a:endParaRPr lang="en-US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6D1EE9-96CD-CC2E-6518-3DD779BB2F1B}"/>
              </a:ext>
            </a:extLst>
          </p:cNvPr>
          <p:cNvGrpSpPr/>
          <p:nvPr/>
        </p:nvGrpSpPr>
        <p:grpSpPr>
          <a:xfrm>
            <a:off x="728432" y="2828927"/>
            <a:ext cx="3011385" cy="707886"/>
            <a:chOff x="728432" y="2828927"/>
            <a:chExt cx="3011385" cy="7078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7E810C-2FDC-F763-7F3F-AC036335617C}"/>
                </a:ext>
              </a:extLst>
            </p:cNvPr>
            <p:cNvSpPr txBox="1"/>
            <p:nvPr/>
          </p:nvSpPr>
          <p:spPr>
            <a:xfrm>
              <a:off x="910892" y="2828927"/>
              <a:ext cx="28289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 = Analyses cytométriques</a:t>
              </a:r>
              <a:endParaRPr lang="en-US" sz="2000" dirty="0"/>
            </a:p>
          </p:txBody>
        </p:sp>
        <p:sp>
          <p:nvSpPr>
            <p:cNvPr id="7" name="Star: 6 Points 6">
              <a:extLst>
                <a:ext uri="{FF2B5EF4-FFF2-40B4-BE49-F238E27FC236}">
                  <a16:creationId xmlns:a16="http://schemas.microsoft.com/office/drawing/2014/main" id="{8B686C0D-2284-CFD1-D52C-AE4DCB4AE658}"/>
                </a:ext>
              </a:extLst>
            </p:cNvPr>
            <p:cNvSpPr/>
            <p:nvPr/>
          </p:nvSpPr>
          <p:spPr>
            <a:xfrm>
              <a:off x="728432" y="2956447"/>
              <a:ext cx="191589" cy="226423"/>
            </a:xfrm>
            <a:prstGeom prst="star6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71294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FF08C8-F293-252B-178A-E48158EBB643}"/>
              </a:ext>
            </a:extLst>
          </p:cNvPr>
          <p:cNvSpPr txBox="1"/>
          <p:nvPr/>
        </p:nvSpPr>
        <p:spPr>
          <a:xfrm>
            <a:off x="233929" y="468749"/>
            <a:ext cx="6978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Méthodes</a:t>
            </a:r>
            <a:endParaRPr lang="en-US" sz="28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57A73B-B262-B26E-38C1-48198310E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133846"/>
            <a:ext cx="1554412" cy="25253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EB3F2DC-D7FB-F511-FB14-6B617D3C6D04}"/>
              </a:ext>
            </a:extLst>
          </p:cNvPr>
          <p:cNvSpPr txBox="1"/>
          <p:nvPr/>
        </p:nvSpPr>
        <p:spPr>
          <a:xfrm>
            <a:off x="305956" y="1042899"/>
            <a:ext cx="11720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/>
              <a:t>Biologie</a:t>
            </a:r>
            <a:r>
              <a:rPr lang="fr-FR" sz="2400" dirty="0"/>
              <a:t> : Identification </a:t>
            </a:r>
            <a:r>
              <a:rPr lang="fr-FR" sz="2400" i="1" dirty="0"/>
              <a:t>in situ </a:t>
            </a:r>
            <a:r>
              <a:rPr lang="fr-FR" sz="2400" dirty="0"/>
              <a:t>des régions intéressantes d’un point de vue biologique et biogéochimique  </a:t>
            </a:r>
          </a:p>
          <a:p>
            <a:r>
              <a:rPr lang="fr-FR" sz="2400" dirty="0"/>
              <a:t> </a:t>
            </a:r>
            <a:endParaRPr lang="en-US" sz="2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525A31-0B72-CE70-EBCF-E20282663059}"/>
              </a:ext>
            </a:extLst>
          </p:cNvPr>
          <p:cNvGrpSpPr/>
          <p:nvPr/>
        </p:nvGrpSpPr>
        <p:grpSpPr>
          <a:xfrm>
            <a:off x="2737544" y="1600388"/>
            <a:ext cx="9044744" cy="3151599"/>
            <a:chOff x="2624071" y="1791876"/>
            <a:chExt cx="9462688" cy="3320085"/>
          </a:xfrm>
        </p:grpSpPr>
        <p:pic>
          <p:nvPicPr>
            <p:cNvPr id="25" name="Picture 24" descr="A picture containing text, line, bunch, several&#10;&#10;Description automatically generated">
              <a:extLst>
                <a:ext uri="{FF2B5EF4-FFF2-40B4-BE49-F238E27FC236}">
                  <a16:creationId xmlns:a16="http://schemas.microsoft.com/office/drawing/2014/main" id="{7314F2CE-67F3-686B-D75F-78A2E6B62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6646" y="1976542"/>
              <a:ext cx="5860113" cy="3135419"/>
            </a:xfrm>
            <a:prstGeom prst="rect">
              <a:avLst/>
            </a:prstGeom>
          </p:spPr>
        </p:pic>
        <p:pic>
          <p:nvPicPr>
            <p:cNvPr id="26" name="Picture 25" descr="Chart&#10;&#10;Description automatically generated">
              <a:extLst>
                <a:ext uri="{FF2B5EF4-FFF2-40B4-BE49-F238E27FC236}">
                  <a16:creationId xmlns:a16="http://schemas.microsoft.com/office/drawing/2014/main" id="{ABBAA5EB-2067-1794-F09F-D950242F1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4071" y="2100942"/>
              <a:ext cx="4067176" cy="288661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A511746-AE17-7C8E-EE03-DD6CDE4C061B}"/>
                </a:ext>
              </a:extLst>
            </p:cNvPr>
            <p:cNvSpPr txBox="1"/>
            <p:nvPr/>
          </p:nvSpPr>
          <p:spPr>
            <a:xfrm>
              <a:off x="2834554" y="1791876"/>
              <a:ext cx="3646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PROTEVSMED-SWOT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42AF8D-0709-583F-D094-1797B268495F}"/>
                </a:ext>
              </a:extLst>
            </p:cNvPr>
            <p:cNvSpPr txBox="1"/>
            <p:nvPr/>
          </p:nvSpPr>
          <p:spPr>
            <a:xfrm>
              <a:off x="7212568" y="1801737"/>
              <a:ext cx="36462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50FEA"/>
                  </a:solidFill>
                </a:rPr>
                <a:t>CALYPSO</a:t>
              </a:r>
              <a:endParaRPr lang="en-US" b="1" dirty="0">
                <a:solidFill>
                  <a:srgbClr val="F50FEA"/>
                </a:solidFill>
              </a:endParaRPr>
            </a:p>
          </p:txBody>
        </p:sp>
      </p:grpSp>
      <p:pic>
        <p:nvPicPr>
          <p:cNvPr id="30" name="Picture 2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7C9D7F7-651F-95AB-A2E2-20A68F8010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58" y="4765571"/>
            <a:ext cx="2588636" cy="1955904"/>
          </a:xfrm>
          <a:prstGeom prst="rect">
            <a:avLst/>
          </a:prstGeom>
        </p:spPr>
      </p:pic>
      <p:pic>
        <p:nvPicPr>
          <p:cNvPr id="31" name="Picture 30" descr="A picture containing timeline&#10;&#10;Description automatically generated">
            <a:extLst>
              <a:ext uri="{FF2B5EF4-FFF2-40B4-BE49-F238E27FC236}">
                <a16:creationId xmlns:a16="http://schemas.microsoft.com/office/drawing/2014/main" id="{B4766ACB-FC29-5E08-26E3-B504BD19D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663" y="4768266"/>
            <a:ext cx="2591367" cy="1955904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181D8A8D-5E9C-1DDA-3F99-5F36C714551C}"/>
              </a:ext>
            </a:extLst>
          </p:cNvPr>
          <p:cNvSpPr/>
          <p:nvPr/>
        </p:nvSpPr>
        <p:spPr>
          <a:xfrm>
            <a:off x="2562225" y="5396499"/>
            <a:ext cx="962025" cy="347076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75CD7-05AF-E50B-80D5-BB47B326E414}"/>
              </a:ext>
            </a:extLst>
          </p:cNvPr>
          <p:cNvSpPr txBox="1"/>
          <p:nvPr/>
        </p:nvSpPr>
        <p:spPr>
          <a:xfrm>
            <a:off x="9372463" y="5300732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/>
              <a:t>Cytométrie</a:t>
            </a:r>
            <a:r>
              <a:rPr lang="fr-FR" sz="2000" b="1" dirty="0"/>
              <a:t> en flux automatisée</a:t>
            </a:r>
            <a:endParaRPr lang="en-US" sz="20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D29ACD-00E4-2318-1684-C83577235B19}"/>
              </a:ext>
            </a:extLst>
          </p:cNvPr>
          <p:cNvSpPr txBox="1"/>
          <p:nvPr/>
        </p:nvSpPr>
        <p:spPr>
          <a:xfrm>
            <a:off x="3723248" y="6582973"/>
            <a:ext cx="25886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Fluorescence rouge</a:t>
            </a:r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F32C36-6777-1840-D215-CF0FC2ACE7D8}"/>
              </a:ext>
            </a:extLst>
          </p:cNvPr>
          <p:cNvSpPr txBox="1"/>
          <p:nvPr/>
        </p:nvSpPr>
        <p:spPr>
          <a:xfrm>
            <a:off x="6473592" y="6566340"/>
            <a:ext cx="258863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Fluorescence rouge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6E19E4-ABD0-4FEA-4F43-AF4186F68FEC}"/>
              </a:ext>
            </a:extLst>
          </p:cNvPr>
          <p:cNvSpPr txBox="1"/>
          <p:nvPr/>
        </p:nvSpPr>
        <p:spPr>
          <a:xfrm rot="16200000">
            <a:off x="2550320" y="5516175"/>
            <a:ext cx="2299440" cy="277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Fluorescence orange</a:t>
            </a:r>
            <a:endParaRPr lang="en-US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01A2FF-D50F-B091-2AC3-533FD55905AF}"/>
              </a:ext>
            </a:extLst>
          </p:cNvPr>
          <p:cNvSpPr txBox="1"/>
          <p:nvPr/>
        </p:nvSpPr>
        <p:spPr>
          <a:xfrm rot="16200000">
            <a:off x="5218466" y="5515396"/>
            <a:ext cx="2299440" cy="277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Fluorescence orange</a:t>
            </a:r>
            <a:endParaRPr lang="en-US" sz="12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C5E5EE8-B4CD-BEB0-EC8C-775CE73CCE5E}"/>
              </a:ext>
            </a:extLst>
          </p:cNvPr>
          <p:cNvGrpSpPr/>
          <p:nvPr/>
        </p:nvGrpSpPr>
        <p:grpSpPr>
          <a:xfrm>
            <a:off x="728432" y="2828927"/>
            <a:ext cx="3011385" cy="707886"/>
            <a:chOff x="728432" y="2828927"/>
            <a:chExt cx="3011385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02D8321-306F-1A77-9D3D-066CD129E8E8}"/>
                </a:ext>
              </a:extLst>
            </p:cNvPr>
            <p:cNvSpPr txBox="1"/>
            <p:nvPr/>
          </p:nvSpPr>
          <p:spPr>
            <a:xfrm>
              <a:off x="910892" y="2828927"/>
              <a:ext cx="28289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/>
                <a:t> = Analyses cytométriques</a:t>
              </a:r>
              <a:endParaRPr lang="en-US" sz="2000" dirty="0"/>
            </a:p>
          </p:txBody>
        </p:sp>
        <p:sp>
          <p:nvSpPr>
            <p:cNvPr id="35" name="Star: 6 Points 34">
              <a:extLst>
                <a:ext uri="{FF2B5EF4-FFF2-40B4-BE49-F238E27FC236}">
                  <a16:creationId xmlns:a16="http://schemas.microsoft.com/office/drawing/2014/main" id="{112E4D6E-F76F-0970-2318-5931ACE84993}"/>
                </a:ext>
              </a:extLst>
            </p:cNvPr>
            <p:cNvSpPr/>
            <p:nvPr/>
          </p:nvSpPr>
          <p:spPr>
            <a:xfrm>
              <a:off x="728432" y="2956447"/>
              <a:ext cx="191589" cy="226423"/>
            </a:xfrm>
            <a:prstGeom prst="star6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1402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  <a:endParaRPr lang="en-US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24CA42D-73B4-F411-4149-68F3FF4A9189}"/>
              </a:ext>
            </a:extLst>
          </p:cNvPr>
          <p:cNvSpPr/>
          <p:nvPr/>
        </p:nvSpPr>
        <p:spPr>
          <a:xfrm>
            <a:off x="3723588" y="609439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La circulation océanique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86118-012E-8F19-5F28-C61D2E40297E}"/>
              </a:ext>
            </a:extLst>
          </p:cNvPr>
          <p:cNvSpPr txBox="1"/>
          <p:nvPr/>
        </p:nvSpPr>
        <p:spPr>
          <a:xfrm>
            <a:off x="298854" y="543420"/>
            <a:ext cx="4630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Point historique</a:t>
            </a:r>
            <a:endParaRPr lang="en-US" sz="28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1B36C8-6318-4CD0-370D-03B21922D9A3}"/>
              </a:ext>
            </a:extLst>
          </p:cNvPr>
          <p:cNvGrpSpPr/>
          <p:nvPr/>
        </p:nvGrpSpPr>
        <p:grpSpPr>
          <a:xfrm>
            <a:off x="4114826" y="1583423"/>
            <a:ext cx="2558974" cy="2410757"/>
            <a:chOff x="4463995" y="1583423"/>
            <a:chExt cx="2558974" cy="2410757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6813A74B-4B30-0BB5-47EE-B1378F9CB9AD}"/>
                </a:ext>
              </a:extLst>
            </p:cNvPr>
            <p:cNvSpPr/>
            <p:nvPr/>
          </p:nvSpPr>
          <p:spPr>
            <a:xfrm>
              <a:off x="4463995" y="3077914"/>
              <a:ext cx="2558974" cy="916266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FDD165-F75F-EEFC-9E37-563F2B8DDC88}"/>
                </a:ext>
              </a:extLst>
            </p:cNvPr>
            <p:cNvCxnSpPr>
              <a:cxnSpLocks/>
            </p:cNvCxnSpPr>
            <p:nvPr/>
          </p:nvCxnSpPr>
          <p:spPr>
            <a:xfrm>
              <a:off x="5533534" y="2583569"/>
              <a:ext cx="0" cy="84543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0AFE6E-2E58-06E4-A6F1-6956D99E31FD}"/>
                </a:ext>
              </a:extLst>
            </p:cNvPr>
            <p:cNvSpPr txBox="1"/>
            <p:nvPr/>
          </p:nvSpPr>
          <p:spPr>
            <a:xfrm>
              <a:off x="4904496" y="1935592"/>
              <a:ext cx="12580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/>
                <a:t>.</a:t>
              </a:r>
              <a:endParaRPr lang="en-US" sz="5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6FDAD5-5324-4E86-155A-6A3FDFD899B5}"/>
                </a:ext>
              </a:extLst>
            </p:cNvPr>
            <p:cNvSpPr txBox="1"/>
            <p:nvPr/>
          </p:nvSpPr>
          <p:spPr>
            <a:xfrm>
              <a:off x="4600575" y="1583423"/>
              <a:ext cx="24223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Bouées dérivantes</a:t>
              </a:r>
            </a:p>
            <a:p>
              <a:r>
                <a:rPr lang="fr-FR" dirty="0"/>
                <a:t>Méthodes numériques</a:t>
              </a:r>
            </a:p>
            <a:p>
              <a:r>
                <a:rPr lang="fr-FR" dirty="0"/>
                <a:t>Imagerie satellitaire</a:t>
              </a:r>
              <a:endParaRPr lang="en-US" dirty="0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5FEB6A-BDEE-3CA3-E537-55671433B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0" y="1147529"/>
            <a:ext cx="3450417" cy="42775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C8F545-86EC-9EA6-6C50-7BBA8F9ADD11}"/>
              </a:ext>
            </a:extLst>
          </p:cNvPr>
          <p:cNvSpPr txBox="1"/>
          <p:nvPr/>
        </p:nvSpPr>
        <p:spPr>
          <a:xfrm>
            <a:off x="717395" y="6248561"/>
            <a:ext cx="235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Années 40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D4605A8-CB09-64E0-C130-791F68A0AB41}"/>
              </a:ext>
            </a:extLst>
          </p:cNvPr>
          <p:cNvSpPr/>
          <p:nvPr/>
        </p:nvSpPr>
        <p:spPr>
          <a:xfrm>
            <a:off x="826858" y="4613179"/>
            <a:ext cx="2135418" cy="898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Circulation STATIONNAIRE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3C1C6C-6389-BDD7-D0AA-9CA7EC95D503}"/>
              </a:ext>
            </a:extLst>
          </p:cNvPr>
          <p:cNvSpPr txBox="1"/>
          <p:nvPr/>
        </p:nvSpPr>
        <p:spPr>
          <a:xfrm>
            <a:off x="106100" y="5554022"/>
            <a:ext cx="4449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Combinaison des résultats des travaux </a:t>
            </a:r>
          </a:p>
          <a:p>
            <a:r>
              <a:rPr lang="fr-FR" sz="1600" dirty="0"/>
              <a:t>d’Ekman, Sverdrup et </a:t>
            </a:r>
            <a:r>
              <a:rPr lang="fr-FR" sz="1600" dirty="0" err="1"/>
              <a:t>Stommel</a:t>
            </a:r>
            <a:r>
              <a:rPr lang="fr-FR" sz="1600" dirty="0"/>
              <a:t> (</a:t>
            </a:r>
            <a:r>
              <a:rPr lang="fr-FR" sz="1600" i="1" dirty="0"/>
              <a:t>OPB206, </a:t>
            </a:r>
            <a:r>
              <a:rPr lang="fr-FR" sz="1600" i="1" dirty="0" err="1"/>
              <a:t>M.Baklouti</a:t>
            </a:r>
            <a:r>
              <a:rPr lang="fr-FR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7968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1E82679-72A8-06BA-2FEB-491A5EB53428}"/>
              </a:ext>
            </a:extLst>
          </p:cNvPr>
          <p:cNvSpPr/>
          <p:nvPr/>
        </p:nvSpPr>
        <p:spPr>
          <a:xfrm>
            <a:off x="0" y="502243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1C91AE-3BAC-DE77-AFA0-D1F5791B9726}"/>
              </a:ext>
            </a:extLst>
          </p:cNvPr>
          <p:cNvGrpSpPr/>
          <p:nvPr/>
        </p:nvGrpSpPr>
        <p:grpSpPr>
          <a:xfrm>
            <a:off x="1778854" y="1278827"/>
            <a:ext cx="8506928" cy="2933798"/>
            <a:chOff x="1842536" y="1278827"/>
            <a:chExt cx="8506928" cy="29337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CFB8CD-9649-C39D-358F-F3ECBB550DBB}"/>
                </a:ext>
              </a:extLst>
            </p:cNvPr>
            <p:cNvSpPr/>
            <p:nvPr/>
          </p:nvSpPr>
          <p:spPr>
            <a:xfrm>
              <a:off x="4385586" y="3787677"/>
              <a:ext cx="133350" cy="219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Diagram&#10;&#10;Description automatically generated">
              <a:extLst>
                <a:ext uri="{FF2B5EF4-FFF2-40B4-BE49-F238E27FC236}">
                  <a16:creationId xmlns:a16="http://schemas.microsoft.com/office/drawing/2014/main" id="{93D80828-7EF2-FFE9-144B-B234C6945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2"/>
            <a:stretch/>
          </p:blipFill>
          <p:spPr>
            <a:xfrm>
              <a:off x="1842536" y="1476744"/>
              <a:ext cx="3969413" cy="27358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E7CD6D-DEA8-8B1F-8B1F-4B2FD9005360}"/>
                </a:ext>
              </a:extLst>
            </p:cNvPr>
            <p:cNvGrpSpPr/>
            <p:nvPr/>
          </p:nvGrpSpPr>
          <p:grpSpPr>
            <a:xfrm>
              <a:off x="6585523" y="1278827"/>
              <a:ext cx="3763941" cy="2933798"/>
              <a:chOff x="4728486" y="1380850"/>
              <a:chExt cx="4167864" cy="3336716"/>
            </a:xfrm>
          </p:grpSpPr>
          <p:pic>
            <p:nvPicPr>
              <p:cNvPr id="25" name="Picture 24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88929831-93F4-5C12-E99F-65CFEB4771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18"/>
              <a:stretch/>
            </p:blipFill>
            <p:spPr>
              <a:xfrm>
                <a:off x="4728486" y="1380850"/>
                <a:ext cx="4167864" cy="3336716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9E63A20-7D58-FE75-F0F0-8EF5D1C049FB}"/>
                  </a:ext>
                </a:extLst>
              </p:cNvPr>
              <p:cNvSpPr/>
              <p:nvPr/>
            </p:nvSpPr>
            <p:spPr>
              <a:xfrm rot="5400000">
                <a:off x="6724199" y="1408435"/>
                <a:ext cx="176437" cy="289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160AD9-002C-FDDC-E5CF-8039D938C811}"/>
              </a:ext>
            </a:extLst>
          </p:cNvPr>
          <p:cNvSpPr txBox="1"/>
          <p:nvPr/>
        </p:nvSpPr>
        <p:spPr>
          <a:xfrm>
            <a:off x="3105150" y="50359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PROTEVSMED-SWOT </a:t>
            </a:r>
            <a:endParaRPr lang="en-US" sz="2400" dirty="0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C4D053F1-BFA7-635F-347B-9E168D72510A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243D6A-E7D4-4002-E00F-94D4CBEF4546}"/>
              </a:ext>
            </a:extLst>
          </p:cNvPr>
          <p:cNvSpPr txBox="1"/>
          <p:nvPr/>
        </p:nvSpPr>
        <p:spPr>
          <a:xfrm>
            <a:off x="3105150" y="5037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PROTEVSMED-SWOT 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D7F84D-1C9B-7904-7D4E-839F13EF0D8D}"/>
              </a:ext>
            </a:extLst>
          </p:cNvPr>
          <p:cNvSpPr txBox="1"/>
          <p:nvPr/>
        </p:nvSpPr>
        <p:spPr>
          <a:xfrm>
            <a:off x="2479077" y="4212625"/>
            <a:ext cx="256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FSLEs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70317-7D93-B1CE-CAA0-E0691A150C18}"/>
              </a:ext>
            </a:extLst>
          </p:cNvPr>
          <p:cNvSpPr txBox="1"/>
          <p:nvPr/>
        </p:nvSpPr>
        <p:spPr>
          <a:xfrm>
            <a:off x="7119328" y="4212625"/>
            <a:ext cx="256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SST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84309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1C91AE-3BAC-DE77-AFA0-D1F5791B9726}"/>
              </a:ext>
            </a:extLst>
          </p:cNvPr>
          <p:cNvGrpSpPr/>
          <p:nvPr/>
        </p:nvGrpSpPr>
        <p:grpSpPr>
          <a:xfrm>
            <a:off x="1778854" y="1278827"/>
            <a:ext cx="8506928" cy="2933798"/>
            <a:chOff x="1842536" y="1278827"/>
            <a:chExt cx="8506928" cy="29337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CFB8CD-9649-C39D-358F-F3ECBB550DBB}"/>
                </a:ext>
              </a:extLst>
            </p:cNvPr>
            <p:cNvSpPr/>
            <p:nvPr/>
          </p:nvSpPr>
          <p:spPr>
            <a:xfrm>
              <a:off x="4385586" y="3787677"/>
              <a:ext cx="133350" cy="219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Diagram&#10;&#10;Description automatically generated">
              <a:extLst>
                <a:ext uri="{FF2B5EF4-FFF2-40B4-BE49-F238E27FC236}">
                  <a16:creationId xmlns:a16="http://schemas.microsoft.com/office/drawing/2014/main" id="{93D80828-7EF2-FFE9-144B-B234C6945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2"/>
            <a:stretch/>
          </p:blipFill>
          <p:spPr>
            <a:xfrm>
              <a:off x="1842536" y="1476744"/>
              <a:ext cx="3969413" cy="27358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E7CD6D-DEA8-8B1F-8B1F-4B2FD9005360}"/>
                </a:ext>
              </a:extLst>
            </p:cNvPr>
            <p:cNvGrpSpPr/>
            <p:nvPr/>
          </p:nvGrpSpPr>
          <p:grpSpPr>
            <a:xfrm>
              <a:off x="6585523" y="1278827"/>
              <a:ext cx="3763941" cy="2933798"/>
              <a:chOff x="4728486" y="1380850"/>
              <a:chExt cx="4167864" cy="3336716"/>
            </a:xfrm>
          </p:grpSpPr>
          <p:pic>
            <p:nvPicPr>
              <p:cNvPr id="25" name="Picture 24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88929831-93F4-5C12-E99F-65CFEB4771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18"/>
              <a:stretch/>
            </p:blipFill>
            <p:spPr>
              <a:xfrm>
                <a:off x="4728486" y="1380850"/>
                <a:ext cx="4167864" cy="3336716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9E63A20-7D58-FE75-F0F0-8EF5D1C049FB}"/>
                  </a:ext>
                </a:extLst>
              </p:cNvPr>
              <p:cNvSpPr/>
              <p:nvPr/>
            </p:nvSpPr>
            <p:spPr>
              <a:xfrm rot="5400000">
                <a:off x="6724199" y="1408435"/>
                <a:ext cx="176437" cy="289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6034C6B1-E800-1EAA-AC2D-AD46ADB13CC2}"/>
                </a:ext>
              </a:extLst>
            </p:cNvPr>
            <p:cNvSpPr/>
            <p:nvPr/>
          </p:nvSpPr>
          <p:spPr>
            <a:xfrm rot="3478297">
              <a:off x="3048002" y="1915887"/>
              <a:ext cx="496388" cy="21771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EB10166E-AEA1-A1FF-FA36-AE3E12AD8AFB}"/>
                </a:ext>
              </a:extLst>
            </p:cNvPr>
            <p:cNvSpPr/>
            <p:nvPr/>
          </p:nvSpPr>
          <p:spPr>
            <a:xfrm rot="3478297">
              <a:off x="7847222" y="1988814"/>
              <a:ext cx="496388" cy="21771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0FF97412-04D2-13BA-A639-E6FD62A81053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33971C-2849-2303-ED57-FF2A293E5A6D}"/>
              </a:ext>
            </a:extLst>
          </p:cNvPr>
          <p:cNvSpPr txBox="1"/>
          <p:nvPr/>
        </p:nvSpPr>
        <p:spPr>
          <a:xfrm>
            <a:off x="3105150" y="5037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PROTEVSMED-SWOT 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67539B3-06A7-A05D-D751-EDCD2463496E}"/>
              </a:ext>
            </a:extLst>
          </p:cNvPr>
          <p:cNvSpPr txBox="1"/>
          <p:nvPr/>
        </p:nvSpPr>
        <p:spPr>
          <a:xfrm>
            <a:off x="2479077" y="4212625"/>
            <a:ext cx="256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FSLEs</a:t>
            </a:r>
            <a:endParaRPr lang="en-US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591EEA-7F76-E512-0302-EC4DAC429D95}"/>
              </a:ext>
            </a:extLst>
          </p:cNvPr>
          <p:cNvSpPr txBox="1"/>
          <p:nvPr/>
        </p:nvSpPr>
        <p:spPr>
          <a:xfrm>
            <a:off x="7119328" y="4212625"/>
            <a:ext cx="256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SST</a:t>
            </a:r>
            <a:endParaRPr lang="en-US" b="1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72F45E1-D4F9-A80C-C119-609B6D0C6C3A}"/>
              </a:ext>
            </a:extLst>
          </p:cNvPr>
          <p:cNvGrpSpPr/>
          <p:nvPr/>
        </p:nvGrpSpPr>
        <p:grpSpPr>
          <a:xfrm>
            <a:off x="184849" y="4555367"/>
            <a:ext cx="5968301" cy="1625875"/>
            <a:chOff x="184849" y="4555367"/>
            <a:chExt cx="5968301" cy="1625875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2984A44-16C6-D1B3-06FE-60CA56AEB60E}"/>
                </a:ext>
              </a:extLst>
            </p:cNvPr>
            <p:cNvSpPr txBox="1"/>
            <p:nvPr/>
          </p:nvSpPr>
          <p:spPr>
            <a:xfrm>
              <a:off x="184849" y="5165579"/>
              <a:ext cx="5968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Fort FSLE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Changements direction des courants horizontaux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Transition entre une eau chaude et une eau froide </a:t>
              </a:r>
              <a:endParaRPr lang="en-US" sz="2000" dirty="0"/>
            </a:p>
          </p:txBody>
        </p:sp>
        <p:sp>
          <p:nvSpPr>
            <p:cNvPr id="33" name="Arrow: Right 32">
              <a:extLst>
                <a:ext uri="{FF2B5EF4-FFF2-40B4-BE49-F238E27FC236}">
                  <a16:creationId xmlns:a16="http://schemas.microsoft.com/office/drawing/2014/main" id="{6BE17005-9E88-6593-72D2-7EF074583B57}"/>
                </a:ext>
              </a:extLst>
            </p:cNvPr>
            <p:cNvSpPr/>
            <p:nvPr/>
          </p:nvSpPr>
          <p:spPr>
            <a:xfrm rot="3478297">
              <a:off x="533171" y="4694704"/>
              <a:ext cx="496388" cy="21771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7181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9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A1C91AE-3BAC-DE77-AFA0-D1F5791B9726}"/>
              </a:ext>
            </a:extLst>
          </p:cNvPr>
          <p:cNvGrpSpPr/>
          <p:nvPr/>
        </p:nvGrpSpPr>
        <p:grpSpPr>
          <a:xfrm>
            <a:off x="1778854" y="1278827"/>
            <a:ext cx="8506928" cy="2933798"/>
            <a:chOff x="1842536" y="1278827"/>
            <a:chExt cx="8506928" cy="29337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CFB8CD-9649-C39D-358F-F3ECBB550DBB}"/>
                </a:ext>
              </a:extLst>
            </p:cNvPr>
            <p:cNvSpPr/>
            <p:nvPr/>
          </p:nvSpPr>
          <p:spPr>
            <a:xfrm>
              <a:off x="4385586" y="3787677"/>
              <a:ext cx="133350" cy="2195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Diagram&#10;&#10;Description automatically generated">
              <a:extLst>
                <a:ext uri="{FF2B5EF4-FFF2-40B4-BE49-F238E27FC236}">
                  <a16:creationId xmlns:a16="http://schemas.microsoft.com/office/drawing/2014/main" id="{93D80828-7EF2-FFE9-144B-B234C69458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92"/>
            <a:stretch/>
          </p:blipFill>
          <p:spPr>
            <a:xfrm>
              <a:off x="1842536" y="1476744"/>
              <a:ext cx="3969413" cy="27358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CE7CD6D-DEA8-8B1F-8B1F-4B2FD9005360}"/>
                </a:ext>
              </a:extLst>
            </p:cNvPr>
            <p:cNvGrpSpPr/>
            <p:nvPr/>
          </p:nvGrpSpPr>
          <p:grpSpPr>
            <a:xfrm>
              <a:off x="6585523" y="1278827"/>
              <a:ext cx="3763941" cy="2933798"/>
              <a:chOff x="4728486" y="1380850"/>
              <a:chExt cx="4167864" cy="3336716"/>
            </a:xfrm>
          </p:grpSpPr>
          <p:pic>
            <p:nvPicPr>
              <p:cNvPr id="25" name="Picture 24" descr="Graphical user interface&#10;&#10;Description automatically generated">
                <a:extLst>
                  <a:ext uri="{FF2B5EF4-FFF2-40B4-BE49-F238E27FC236}">
                    <a16:creationId xmlns:a16="http://schemas.microsoft.com/office/drawing/2014/main" id="{88929831-93F4-5C12-E99F-65CFEB4771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318"/>
              <a:stretch/>
            </p:blipFill>
            <p:spPr>
              <a:xfrm>
                <a:off x="4728486" y="1380850"/>
                <a:ext cx="4167864" cy="3336716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9E63A20-7D58-FE75-F0F0-8EF5D1C049FB}"/>
                  </a:ext>
                </a:extLst>
              </p:cNvPr>
              <p:cNvSpPr/>
              <p:nvPr/>
            </p:nvSpPr>
            <p:spPr>
              <a:xfrm rot="5400000">
                <a:off x="6724199" y="1408435"/>
                <a:ext cx="176437" cy="28955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6034C6B1-E800-1EAA-AC2D-AD46ADB13CC2}"/>
                </a:ext>
              </a:extLst>
            </p:cNvPr>
            <p:cNvSpPr/>
            <p:nvPr/>
          </p:nvSpPr>
          <p:spPr>
            <a:xfrm rot="3478297">
              <a:off x="3048002" y="1915887"/>
              <a:ext cx="496388" cy="21771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EB10166E-AEA1-A1FF-FA36-AE3E12AD8AFB}"/>
                </a:ext>
              </a:extLst>
            </p:cNvPr>
            <p:cNvSpPr/>
            <p:nvPr/>
          </p:nvSpPr>
          <p:spPr>
            <a:xfrm rot="3478297">
              <a:off x="7847222" y="1988814"/>
              <a:ext cx="496388" cy="21771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04EB5C3-D216-0B71-FE86-34EB7BE17E27}"/>
              </a:ext>
            </a:extLst>
          </p:cNvPr>
          <p:cNvSpPr txBox="1"/>
          <p:nvPr/>
        </p:nvSpPr>
        <p:spPr>
          <a:xfrm>
            <a:off x="6299793" y="5257913"/>
            <a:ext cx="5054007" cy="830997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Identification d’une </a:t>
            </a:r>
            <a:r>
              <a:rPr lang="fr-FR" sz="2400" b="1" dirty="0">
                <a:solidFill>
                  <a:srgbClr val="C00000"/>
                </a:solidFill>
              </a:rPr>
              <a:t>structure frontale </a:t>
            </a:r>
            <a:r>
              <a:rPr lang="fr-FR" sz="2400" dirty="0">
                <a:solidFill>
                  <a:srgbClr val="C00000"/>
                </a:solidFill>
              </a:rPr>
              <a:t>à travers le transect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DFC4A874-81D0-771F-83D2-67F2E6F04A3A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8DA318-0AE7-4315-C380-EFEF1D075909}"/>
              </a:ext>
            </a:extLst>
          </p:cNvPr>
          <p:cNvSpPr txBox="1"/>
          <p:nvPr/>
        </p:nvSpPr>
        <p:spPr>
          <a:xfrm>
            <a:off x="3105150" y="5037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PROTEVSMED-SWOT 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58D96C-B95D-EF09-69B0-FBA8230A3D6E}"/>
              </a:ext>
            </a:extLst>
          </p:cNvPr>
          <p:cNvSpPr txBox="1"/>
          <p:nvPr/>
        </p:nvSpPr>
        <p:spPr>
          <a:xfrm>
            <a:off x="2479077" y="4212625"/>
            <a:ext cx="256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FSLEs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AAF0B4-8E1D-5C24-9F54-2FB56C98E0FF}"/>
              </a:ext>
            </a:extLst>
          </p:cNvPr>
          <p:cNvSpPr txBox="1"/>
          <p:nvPr/>
        </p:nvSpPr>
        <p:spPr>
          <a:xfrm>
            <a:off x="7119328" y="4212625"/>
            <a:ext cx="256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SST</a:t>
            </a:r>
            <a:endParaRPr lang="en-US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0563C86-3D34-F9E3-FC54-3461FA602A28}"/>
              </a:ext>
            </a:extLst>
          </p:cNvPr>
          <p:cNvGrpSpPr/>
          <p:nvPr/>
        </p:nvGrpSpPr>
        <p:grpSpPr>
          <a:xfrm>
            <a:off x="184849" y="4555367"/>
            <a:ext cx="5968301" cy="1625875"/>
            <a:chOff x="184849" y="4555367"/>
            <a:chExt cx="5968301" cy="16258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060A4E-5F5B-573B-5E8C-303F025DEADD}"/>
                </a:ext>
              </a:extLst>
            </p:cNvPr>
            <p:cNvSpPr txBox="1"/>
            <p:nvPr/>
          </p:nvSpPr>
          <p:spPr>
            <a:xfrm>
              <a:off x="184849" y="5165579"/>
              <a:ext cx="596830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Fort FSLE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Changements direction des courants horizontaux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2000" dirty="0"/>
                <a:t>Transition entre une eau chaude et une eau froide </a:t>
              </a:r>
              <a:endParaRPr lang="en-US" sz="2000" dirty="0"/>
            </a:p>
          </p:txBody>
        </p:sp>
        <p:sp>
          <p:nvSpPr>
            <p:cNvPr id="28" name="Arrow: Right 27">
              <a:extLst>
                <a:ext uri="{FF2B5EF4-FFF2-40B4-BE49-F238E27FC236}">
                  <a16:creationId xmlns:a16="http://schemas.microsoft.com/office/drawing/2014/main" id="{89D55646-FBC3-9FEF-B1F8-C16DD2AA50AC}"/>
                </a:ext>
              </a:extLst>
            </p:cNvPr>
            <p:cNvSpPr/>
            <p:nvPr/>
          </p:nvSpPr>
          <p:spPr>
            <a:xfrm rot="3478297">
              <a:off x="533171" y="4694704"/>
              <a:ext cx="496388" cy="217714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7461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57292F2B-45EF-41D1-31FF-B134225F93D9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F5EFC6-8ABA-C035-2007-4581153385A4}"/>
              </a:ext>
            </a:extLst>
          </p:cNvPr>
          <p:cNvSpPr txBox="1"/>
          <p:nvPr/>
        </p:nvSpPr>
        <p:spPr>
          <a:xfrm>
            <a:off x="3105150" y="5037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PROTEVSMED-SWOT </a:t>
            </a:r>
            <a:endParaRPr lang="en-US" sz="2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A891FF-0802-25E7-5F78-F8BD63B4826C}"/>
              </a:ext>
            </a:extLst>
          </p:cNvPr>
          <p:cNvGrpSpPr/>
          <p:nvPr/>
        </p:nvGrpSpPr>
        <p:grpSpPr>
          <a:xfrm>
            <a:off x="4774201" y="790094"/>
            <a:ext cx="6735287" cy="3386990"/>
            <a:chOff x="4774201" y="790094"/>
            <a:chExt cx="6735287" cy="3386990"/>
          </a:xfrm>
        </p:grpSpPr>
        <p:pic>
          <p:nvPicPr>
            <p:cNvPr id="8" name="Picture 7" descr="Chart, scatter chart&#10;&#10;Description automatically generated">
              <a:extLst>
                <a:ext uri="{FF2B5EF4-FFF2-40B4-BE49-F238E27FC236}">
                  <a16:creationId xmlns:a16="http://schemas.microsoft.com/office/drawing/2014/main" id="{B13AF3DD-21B0-4DC8-D711-DBF937CE1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201" y="1241617"/>
              <a:ext cx="3633426" cy="279348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6E3C0D-FFF7-5A5B-E534-36AAA6437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4375" y="1224334"/>
              <a:ext cx="3019425" cy="295275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BEE0836-C24A-8DD7-0059-E6F55245B354}"/>
                </a:ext>
              </a:extLst>
            </p:cNvPr>
            <p:cNvSpPr txBox="1"/>
            <p:nvPr/>
          </p:nvSpPr>
          <p:spPr>
            <a:xfrm>
              <a:off x="8828930" y="3406775"/>
              <a:ext cx="2103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err="1"/>
                <a:t>R.Tzortzis</a:t>
              </a:r>
              <a:r>
                <a:rPr lang="fr-FR" sz="1600" i="1" dirty="0"/>
                <a:t> et al, 2021</a:t>
              </a:r>
              <a:endParaRPr lang="en-US" sz="1600" i="1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6A61999-E796-A7B0-3B92-14404792D464}"/>
                </a:ext>
              </a:extLst>
            </p:cNvPr>
            <p:cNvSpPr txBox="1"/>
            <p:nvPr/>
          </p:nvSpPr>
          <p:spPr>
            <a:xfrm>
              <a:off x="8251938" y="790094"/>
              <a:ext cx="3257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Même observation pour un autre front sud-Baléares</a:t>
              </a:r>
              <a:endParaRPr lang="en-US" dirty="0"/>
            </a:p>
          </p:txBody>
        </p:sp>
      </p:grpSp>
      <p:pic>
        <p:nvPicPr>
          <p:cNvPr id="37" name="Picture 36" descr="A picture containing diagram&#10;&#10;Description automatically generated">
            <a:extLst>
              <a:ext uri="{FF2B5EF4-FFF2-40B4-BE49-F238E27FC236}">
                <a16:creationId xmlns:a16="http://schemas.microsoft.com/office/drawing/2014/main" id="{F46F7489-53F9-BE77-0C16-1BF7FA50FC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61"/>
          <a:stretch/>
        </p:blipFill>
        <p:spPr>
          <a:xfrm>
            <a:off x="89396" y="1499264"/>
            <a:ext cx="5018951" cy="214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DFEFD8-9686-5F4B-10D5-40DC140FDA0E}"/>
              </a:ext>
            </a:extLst>
          </p:cNvPr>
          <p:cNvSpPr txBox="1"/>
          <p:nvPr/>
        </p:nvSpPr>
        <p:spPr>
          <a:xfrm>
            <a:off x="2403566" y="1308784"/>
            <a:ext cx="10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front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978561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01032EB-925F-9CBE-35C9-68F798C72D5F}"/>
              </a:ext>
            </a:extLst>
          </p:cNvPr>
          <p:cNvGrpSpPr/>
          <p:nvPr/>
        </p:nvGrpSpPr>
        <p:grpSpPr>
          <a:xfrm>
            <a:off x="4774201" y="790094"/>
            <a:ext cx="6735287" cy="3386990"/>
            <a:chOff x="4774201" y="790094"/>
            <a:chExt cx="6735287" cy="3386990"/>
          </a:xfrm>
        </p:grpSpPr>
        <p:pic>
          <p:nvPicPr>
            <p:cNvPr id="33" name="Picture 32" descr="Chart, scatter chart&#10;&#10;Description automatically generated">
              <a:extLst>
                <a:ext uri="{FF2B5EF4-FFF2-40B4-BE49-F238E27FC236}">
                  <a16:creationId xmlns:a16="http://schemas.microsoft.com/office/drawing/2014/main" id="{B097DD39-1541-EE5E-8203-63A27A563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201" y="1241617"/>
              <a:ext cx="3633426" cy="279348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D469606-F263-1588-39DE-C886E4AB4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4375" y="1224334"/>
              <a:ext cx="3019425" cy="295275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6BD0581-46C0-6873-F9E3-A9633572FE2C}"/>
                </a:ext>
              </a:extLst>
            </p:cNvPr>
            <p:cNvSpPr txBox="1"/>
            <p:nvPr/>
          </p:nvSpPr>
          <p:spPr>
            <a:xfrm>
              <a:off x="8828930" y="3406775"/>
              <a:ext cx="2103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err="1"/>
                <a:t>R.Tzortzis</a:t>
              </a:r>
              <a:r>
                <a:rPr lang="fr-FR" sz="1600" i="1" dirty="0"/>
                <a:t> et al, 2021</a:t>
              </a:r>
              <a:endParaRPr lang="en-US" sz="1600" i="1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F14879-C8FF-1B01-5A1A-BF0D3E55FD3D}"/>
                </a:ext>
              </a:extLst>
            </p:cNvPr>
            <p:cNvSpPr txBox="1"/>
            <p:nvPr/>
          </p:nvSpPr>
          <p:spPr>
            <a:xfrm>
              <a:off x="8251938" y="790094"/>
              <a:ext cx="3257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Même observation pour un autre front sud-Baléares</a:t>
              </a:r>
              <a:endParaRPr lang="en-US" dirty="0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F1530EA-D923-73B6-5565-4E4C1D2A7AF6}"/>
              </a:ext>
            </a:extLst>
          </p:cNvPr>
          <p:cNvSpPr txBox="1"/>
          <p:nvPr/>
        </p:nvSpPr>
        <p:spPr>
          <a:xfrm>
            <a:off x="1852197" y="4605211"/>
            <a:ext cx="9080299" cy="830997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Identification de 2 masses d’eau : 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Jeune Eau Atlantique </a:t>
            </a:r>
            <a:r>
              <a:rPr lang="fr-FR" sz="2400" b="1" dirty="0">
                <a:solidFill>
                  <a:srgbClr val="FF0000"/>
                </a:solidFill>
              </a:rPr>
              <a:t>(JEA)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2A9B35-B583-25B0-237F-E4C0146754D6}"/>
              </a:ext>
            </a:extLst>
          </p:cNvPr>
          <p:cNvSpPr txBox="1"/>
          <p:nvPr/>
        </p:nvSpPr>
        <p:spPr>
          <a:xfrm>
            <a:off x="5695405" y="2101152"/>
            <a:ext cx="801189" cy="37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JEA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3F8CA37-359B-462C-9BD7-8EDBBDD4AD1C}"/>
              </a:ext>
            </a:extLst>
          </p:cNvPr>
          <p:cNvSpPr txBox="1"/>
          <p:nvPr/>
        </p:nvSpPr>
        <p:spPr>
          <a:xfrm>
            <a:off x="8800555" y="1864552"/>
            <a:ext cx="801189" cy="37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JEA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B7360CC0-0844-28C0-1FF0-A2125CFD4938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82EE92-D07B-AB68-F75D-1023AB8FFE9C}"/>
              </a:ext>
            </a:extLst>
          </p:cNvPr>
          <p:cNvSpPr txBox="1"/>
          <p:nvPr/>
        </p:nvSpPr>
        <p:spPr>
          <a:xfrm>
            <a:off x="3105150" y="5037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PROTEVSMED-SWOT </a:t>
            </a:r>
            <a:endParaRPr lang="en-US" sz="240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5BF08F13-7D88-3827-989D-5339B32B10B8}"/>
              </a:ext>
            </a:extLst>
          </p:cNvPr>
          <p:cNvSpPr/>
          <p:nvPr/>
        </p:nvSpPr>
        <p:spPr>
          <a:xfrm rot="4326159">
            <a:off x="5780074" y="2316847"/>
            <a:ext cx="1034903" cy="3113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02B89581-3564-76BE-6E8A-6A5A9B202149}"/>
              </a:ext>
            </a:extLst>
          </p:cNvPr>
          <p:cNvSpPr/>
          <p:nvPr/>
        </p:nvSpPr>
        <p:spPr>
          <a:xfrm rot="4326159">
            <a:off x="8884852" y="2010969"/>
            <a:ext cx="1230779" cy="4444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C8F16CC-B243-A346-AEF9-61F49F418D48}"/>
              </a:ext>
            </a:extLst>
          </p:cNvPr>
          <p:cNvGrpSpPr/>
          <p:nvPr/>
        </p:nvGrpSpPr>
        <p:grpSpPr>
          <a:xfrm>
            <a:off x="89396" y="1300567"/>
            <a:ext cx="5018951" cy="2343897"/>
            <a:chOff x="283526" y="982777"/>
            <a:chExt cx="4483374" cy="2091349"/>
          </a:xfrm>
        </p:grpSpPr>
        <p:pic>
          <p:nvPicPr>
            <p:cNvPr id="55" name="Picture 5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6FF19D7-1A25-94EC-83AB-F865F95712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61"/>
            <a:stretch/>
          </p:blipFill>
          <p:spPr>
            <a:xfrm>
              <a:off x="283526" y="1160065"/>
              <a:ext cx="4483374" cy="1914061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6FE872-47A8-56E7-639E-38184C8F56F6}"/>
                </a:ext>
              </a:extLst>
            </p:cNvPr>
            <p:cNvSpPr/>
            <p:nvPr/>
          </p:nvSpPr>
          <p:spPr>
            <a:xfrm>
              <a:off x="862126" y="1015046"/>
              <a:ext cx="1811383" cy="58747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78FFCF3-76AA-42A5-6FF4-168142A3EA9C}"/>
                </a:ext>
              </a:extLst>
            </p:cNvPr>
            <p:cNvSpPr txBox="1"/>
            <p:nvPr/>
          </p:nvSpPr>
          <p:spPr>
            <a:xfrm>
              <a:off x="1445622" y="982777"/>
              <a:ext cx="801189" cy="371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solidFill>
                    <a:srgbClr val="FF0000"/>
                  </a:solidFill>
                </a:rPr>
                <a:t>JEA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D4C62116-A365-6CF7-AB70-928C24B33DD8}"/>
              </a:ext>
            </a:extLst>
          </p:cNvPr>
          <p:cNvSpPr txBox="1"/>
          <p:nvPr/>
        </p:nvSpPr>
        <p:spPr>
          <a:xfrm>
            <a:off x="2403566" y="1308784"/>
            <a:ext cx="10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front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081558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10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45BF1424-B7AA-840A-082D-7DD432D4B23E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9B3E1E-CF61-BF35-FFE2-4BD693277792}"/>
              </a:ext>
            </a:extLst>
          </p:cNvPr>
          <p:cNvSpPr txBox="1"/>
          <p:nvPr/>
        </p:nvSpPr>
        <p:spPr>
          <a:xfrm>
            <a:off x="3105150" y="5037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PROTEVSMED-SWOT </a:t>
            </a:r>
            <a:endParaRPr lang="en-US" sz="24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928685-BFB5-33BD-9E3C-0FFB12AA9ED0}"/>
              </a:ext>
            </a:extLst>
          </p:cNvPr>
          <p:cNvGrpSpPr/>
          <p:nvPr/>
        </p:nvGrpSpPr>
        <p:grpSpPr>
          <a:xfrm>
            <a:off x="4774201" y="790094"/>
            <a:ext cx="6735287" cy="3386990"/>
            <a:chOff x="4774201" y="790094"/>
            <a:chExt cx="6735287" cy="3386990"/>
          </a:xfrm>
        </p:grpSpPr>
        <p:pic>
          <p:nvPicPr>
            <p:cNvPr id="33" name="Picture 32" descr="Chart, scatter chart&#10;&#10;Description automatically generated">
              <a:extLst>
                <a:ext uri="{FF2B5EF4-FFF2-40B4-BE49-F238E27FC236}">
                  <a16:creationId xmlns:a16="http://schemas.microsoft.com/office/drawing/2014/main" id="{593408F6-ECC4-9D04-6169-2EEDAA295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4201" y="1241617"/>
              <a:ext cx="3633426" cy="279348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C595D82-26FE-0B79-9C9B-EC5D96060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34375" y="1224334"/>
              <a:ext cx="3019425" cy="295275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F679B7-FD64-1743-FDF0-1608B3F1C9C5}"/>
                </a:ext>
              </a:extLst>
            </p:cNvPr>
            <p:cNvSpPr txBox="1"/>
            <p:nvPr/>
          </p:nvSpPr>
          <p:spPr>
            <a:xfrm>
              <a:off x="8828930" y="3406775"/>
              <a:ext cx="21035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i="1" dirty="0" err="1"/>
                <a:t>R.Tzortzis</a:t>
              </a:r>
              <a:r>
                <a:rPr lang="fr-FR" sz="1600" i="1" dirty="0"/>
                <a:t> et al, 2021</a:t>
              </a:r>
              <a:endParaRPr lang="en-US" sz="1600" i="1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9CEB91F-F052-2314-D2E2-CC58890FA379}"/>
                </a:ext>
              </a:extLst>
            </p:cNvPr>
            <p:cNvSpPr txBox="1"/>
            <p:nvPr/>
          </p:nvSpPr>
          <p:spPr>
            <a:xfrm>
              <a:off x="8251938" y="790094"/>
              <a:ext cx="3257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Même observation pour un autre front sud-Baléares</a:t>
              </a:r>
              <a:endParaRPr lang="en-US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39922537-9B06-E0C4-39CA-9C1668AA14E7}"/>
              </a:ext>
            </a:extLst>
          </p:cNvPr>
          <p:cNvSpPr txBox="1"/>
          <p:nvPr/>
        </p:nvSpPr>
        <p:spPr>
          <a:xfrm>
            <a:off x="1852197" y="4605211"/>
            <a:ext cx="9080299" cy="1200329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Identification de 2 masses d’eau : 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Jeune Eau Atlantique </a:t>
            </a:r>
            <a:r>
              <a:rPr lang="fr-FR" sz="2400" b="1" dirty="0">
                <a:solidFill>
                  <a:srgbClr val="FF0000"/>
                </a:solidFill>
              </a:rPr>
              <a:t>(JEA)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</a:rPr>
              <a:t>Vieille Eau Atlantique </a:t>
            </a:r>
            <a:r>
              <a:rPr lang="fr-FR" sz="2400" b="1" dirty="0">
                <a:solidFill>
                  <a:srgbClr val="00B0F0"/>
                </a:solidFill>
              </a:rPr>
              <a:t>(VEA)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36C3C8-9F25-05FD-ED24-8EFC252D3507}"/>
              </a:ext>
            </a:extLst>
          </p:cNvPr>
          <p:cNvSpPr txBox="1"/>
          <p:nvPr/>
        </p:nvSpPr>
        <p:spPr>
          <a:xfrm>
            <a:off x="5695405" y="2101152"/>
            <a:ext cx="801189" cy="37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JEA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E1C10F0-8DE4-5BBC-8EA1-71B989D685A4}"/>
              </a:ext>
            </a:extLst>
          </p:cNvPr>
          <p:cNvSpPr txBox="1"/>
          <p:nvPr/>
        </p:nvSpPr>
        <p:spPr>
          <a:xfrm>
            <a:off x="8800555" y="1864552"/>
            <a:ext cx="801189" cy="37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FF0000"/>
                </a:solidFill>
              </a:rPr>
              <a:t>JEA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F7FBF56C-AEFD-E63D-16DC-EE6BC3ABB597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BB7EA87-96C4-A9C9-F61A-7C6E3E84B94D}"/>
              </a:ext>
            </a:extLst>
          </p:cNvPr>
          <p:cNvSpPr txBox="1"/>
          <p:nvPr/>
        </p:nvSpPr>
        <p:spPr>
          <a:xfrm>
            <a:off x="3105150" y="50378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PROTEVSMED-SWOT </a:t>
            </a:r>
            <a:endParaRPr lang="en-US" sz="2400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5E01255-5127-8D40-3D62-054562A2431D}"/>
              </a:ext>
            </a:extLst>
          </p:cNvPr>
          <p:cNvSpPr/>
          <p:nvPr/>
        </p:nvSpPr>
        <p:spPr>
          <a:xfrm rot="4326159">
            <a:off x="5780074" y="2316847"/>
            <a:ext cx="1034903" cy="31133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F60CF0A-2005-81D8-95F5-5D27F326692E}"/>
              </a:ext>
            </a:extLst>
          </p:cNvPr>
          <p:cNvSpPr/>
          <p:nvPr/>
        </p:nvSpPr>
        <p:spPr>
          <a:xfrm rot="4326159">
            <a:off x="8884852" y="2010969"/>
            <a:ext cx="1230779" cy="44446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4C2D886-2DDA-65CB-96D0-C00B355FFA63}"/>
              </a:ext>
            </a:extLst>
          </p:cNvPr>
          <p:cNvSpPr/>
          <p:nvPr/>
        </p:nvSpPr>
        <p:spPr>
          <a:xfrm rot="4326159">
            <a:off x="6028494" y="2276536"/>
            <a:ext cx="1034903" cy="311339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1DC3204-E73A-11AF-D184-A50980EF5709}"/>
              </a:ext>
            </a:extLst>
          </p:cNvPr>
          <p:cNvSpPr/>
          <p:nvPr/>
        </p:nvSpPr>
        <p:spPr>
          <a:xfrm rot="4326159">
            <a:off x="9276382" y="1951607"/>
            <a:ext cx="1374308" cy="358596"/>
          </a:xfrm>
          <a:prstGeom prst="ellipse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BDEDEA6-30A5-BBC3-5EE2-D4C998032BC4}"/>
              </a:ext>
            </a:extLst>
          </p:cNvPr>
          <p:cNvGrpSpPr/>
          <p:nvPr/>
        </p:nvGrpSpPr>
        <p:grpSpPr>
          <a:xfrm>
            <a:off x="89396" y="1300567"/>
            <a:ext cx="5018951" cy="2343897"/>
            <a:chOff x="283526" y="982777"/>
            <a:chExt cx="4483374" cy="2091349"/>
          </a:xfrm>
        </p:grpSpPr>
        <p:pic>
          <p:nvPicPr>
            <p:cNvPr id="36" name="Picture 35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9F633409-B2E4-7169-A94F-5A6BF0B44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261"/>
            <a:stretch/>
          </p:blipFill>
          <p:spPr>
            <a:xfrm>
              <a:off x="283526" y="1160065"/>
              <a:ext cx="4483374" cy="1914061"/>
            </a:xfrm>
            <a:prstGeom prst="rect">
              <a:avLst/>
            </a:prstGeom>
          </p:spPr>
        </p:pic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D68EB24-497B-A627-2806-8AAAB537E121}"/>
                </a:ext>
              </a:extLst>
            </p:cNvPr>
            <p:cNvSpPr/>
            <p:nvPr/>
          </p:nvSpPr>
          <p:spPr>
            <a:xfrm>
              <a:off x="862126" y="1015046"/>
              <a:ext cx="1811383" cy="587479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B380782-1559-0933-9ECB-F72CFF62351D}"/>
                </a:ext>
              </a:extLst>
            </p:cNvPr>
            <p:cNvSpPr txBox="1"/>
            <p:nvPr/>
          </p:nvSpPr>
          <p:spPr>
            <a:xfrm>
              <a:off x="1445622" y="982777"/>
              <a:ext cx="801189" cy="371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solidFill>
                    <a:srgbClr val="FF0000"/>
                  </a:solidFill>
                </a:rPr>
                <a:t>JEA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EA450DC-8D4E-5EC5-B010-A956B99735EB}"/>
                </a:ext>
              </a:extLst>
            </p:cNvPr>
            <p:cNvSpPr/>
            <p:nvPr/>
          </p:nvSpPr>
          <p:spPr>
            <a:xfrm>
              <a:off x="2627954" y="1041355"/>
              <a:ext cx="1811383" cy="587478"/>
            </a:xfrm>
            <a:prstGeom prst="ellipse">
              <a:avLst/>
            </a:pr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25426C7-E5AE-1580-98A0-5E5D557C819F}"/>
                </a:ext>
              </a:extLst>
            </p:cNvPr>
            <p:cNvSpPr txBox="1"/>
            <p:nvPr/>
          </p:nvSpPr>
          <p:spPr>
            <a:xfrm>
              <a:off x="3211450" y="982777"/>
              <a:ext cx="801189" cy="3713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dirty="0">
                  <a:solidFill>
                    <a:srgbClr val="00B0F0"/>
                  </a:solidFill>
                </a:rPr>
                <a:t>VEA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5CC7127C-FF93-5D7B-82EB-F7590D204478}"/>
              </a:ext>
            </a:extLst>
          </p:cNvPr>
          <p:cNvSpPr txBox="1"/>
          <p:nvPr/>
        </p:nvSpPr>
        <p:spPr>
          <a:xfrm>
            <a:off x="6400552" y="1746582"/>
            <a:ext cx="801189" cy="37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B0F0"/>
                </a:solidFill>
              </a:rPr>
              <a:t>VEA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F84C057-01C0-AE85-67AC-723FF70EE23B}"/>
              </a:ext>
            </a:extLst>
          </p:cNvPr>
          <p:cNvSpPr txBox="1"/>
          <p:nvPr/>
        </p:nvSpPr>
        <p:spPr>
          <a:xfrm>
            <a:off x="9944734" y="1464806"/>
            <a:ext cx="801189" cy="3713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solidFill>
                  <a:srgbClr val="00B0F0"/>
                </a:solidFill>
              </a:rPr>
              <a:t>VEA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0CDCB38-5A1E-3B01-9221-10FDE9D6F2FA}"/>
              </a:ext>
            </a:extLst>
          </p:cNvPr>
          <p:cNvSpPr txBox="1"/>
          <p:nvPr/>
        </p:nvSpPr>
        <p:spPr>
          <a:xfrm>
            <a:off x="2403566" y="1308784"/>
            <a:ext cx="105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front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8927763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surface chart&#10;&#10;Description automatically generated">
            <a:extLst>
              <a:ext uri="{FF2B5EF4-FFF2-40B4-BE49-F238E27FC236}">
                <a16:creationId xmlns:a16="http://schemas.microsoft.com/office/drawing/2014/main" id="{DA88EB65-544D-8CF6-EF8B-0B10381D4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7" y="1444918"/>
            <a:ext cx="4012191" cy="300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171FA8-078D-6CED-E2D4-9C782EDC0DB3}"/>
              </a:ext>
            </a:extLst>
          </p:cNvPr>
          <p:cNvSpPr txBox="1"/>
          <p:nvPr/>
        </p:nvSpPr>
        <p:spPr>
          <a:xfrm>
            <a:off x="3219450" y="49797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72FDB110-57DE-1751-D215-6A587D576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08" y="1442206"/>
            <a:ext cx="4008035" cy="3010710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37A47A11-6E88-691E-7F25-7463D1C580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82" y="1441016"/>
            <a:ext cx="4008036" cy="3006027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B9FD32FC-E6B9-4338-0741-C8526FC2E869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F8501D-FE08-902A-7506-C05BF888EF36}"/>
              </a:ext>
            </a:extLst>
          </p:cNvPr>
          <p:cNvSpPr txBox="1"/>
          <p:nvPr/>
        </p:nvSpPr>
        <p:spPr>
          <a:xfrm>
            <a:off x="650484" y="4457895"/>
            <a:ext cx="302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Vitesse horizontale (AVISO)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86B2D9-0A63-9082-0361-3765F8143274}"/>
              </a:ext>
            </a:extLst>
          </p:cNvPr>
          <p:cNvSpPr txBox="1"/>
          <p:nvPr/>
        </p:nvSpPr>
        <p:spPr>
          <a:xfrm>
            <a:off x="4755703" y="4457895"/>
            <a:ext cx="256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SST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51F929-FC1A-8404-E639-9A6AA32AEF58}"/>
              </a:ext>
            </a:extLst>
          </p:cNvPr>
          <p:cNvSpPr txBox="1"/>
          <p:nvPr/>
        </p:nvSpPr>
        <p:spPr>
          <a:xfrm>
            <a:off x="8307164" y="4457894"/>
            <a:ext cx="3350072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Trajectoire bouées dérivantes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941945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surface chart&#10;&#10;Description automatically generated">
            <a:extLst>
              <a:ext uri="{FF2B5EF4-FFF2-40B4-BE49-F238E27FC236}">
                <a16:creationId xmlns:a16="http://schemas.microsoft.com/office/drawing/2014/main" id="{DA88EB65-544D-8CF6-EF8B-0B10381D4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7" y="1444918"/>
            <a:ext cx="4012191" cy="300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72FDB110-57DE-1751-D215-6A587D576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08" y="1442206"/>
            <a:ext cx="4008035" cy="3010710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179A743A-4F2D-F9C5-AACD-D542E7D45436}"/>
              </a:ext>
            </a:extLst>
          </p:cNvPr>
          <p:cNvSpPr txBox="1"/>
          <p:nvPr/>
        </p:nvSpPr>
        <p:spPr>
          <a:xfrm>
            <a:off x="142817" y="5215473"/>
            <a:ext cx="649610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Présence d’une structure cyclonique entre </a:t>
            </a:r>
          </a:p>
          <a:p>
            <a:r>
              <a:rPr lang="fr-FR" sz="2000" dirty="0"/>
              <a:t>     le 28 février et le 12 mars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Apport d’eau chaude venant du sud par filament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D1B793-A621-7EF8-007B-875389B736D6}"/>
              </a:ext>
            </a:extLst>
          </p:cNvPr>
          <p:cNvSpPr/>
          <p:nvPr/>
        </p:nvSpPr>
        <p:spPr>
          <a:xfrm>
            <a:off x="4885509" y="2481943"/>
            <a:ext cx="801188" cy="7924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3B2114-39AC-8E83-3550-4C6185FA7E83}"/>
              </a:ext>
            </a:extLst>
          </p:cNvPr>
          <p:cNvSpPr/>
          <p:nvPr/>
        </p:nvSpPr>
        <p:spPr>
          <a:xfrm>
            <a:off x="947131" y="2671199"/>
            <a:ext cx="801188" cy="7924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EBF9418-EB1D-D815-624D-AA712CE02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04" y="1445858"/>
            <a:ext cx="4012191" cy="30107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99403AE-A23E-E614-6C04-E52B41B3FF77}"/>
              </a:ext>
            </a:extLst>
          </p:cNvPr>
          <p:cNvSpPr txBox="1"/>
          <p:nvPr/>
        </p:nvSpPr>
        <p:spPr>
          <a:xfrm>
            <a:off x="3219450" y="49797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1C0BA980-4E71-2FCA-E99B-6DCB23FFA19C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26891A-D60B-42FE-E014-B272D3DEB904}"/>
              </a:ext>
            </a:extLst>
          </p:cNvPr>
          <p:cNvSpPr txBox="1"/>
          <p:nvPr/>
        </p:nvSpPr>
        <p:spPr>
          <a:xfrm>
            <a:off x="650484" y="4457895"/>
            <a:ext cx="302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Vitesse horizontale (AVISO)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F0B0CD-3CEE-90A8-5D4E-A98762C3E642}"/>
              </a:ext>
            </a:extLst>
          </p:cNvPr>
          <p:cNvSpPr txBox="1"/>
          <p:nvPr/>
        </p:nvSpPr>
        <p:spPr>
          <a:xfrm>
            <a:off x="4755703" y="4457895"/>
            <a:ext cx="256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SST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3E80A2-204C-5BB8-0F01-64A204B6D468}"/>
              </a:ext>
            </a:extLst>
          </p:cNvPr>
          <p:cNvSpPr txBox="1"/>
          <p:nvPr/>
        </p:nvSpPr>
        <p:spPr>
          <a:xfrm>
            <a:off x="8307164" y="4457894"/>
            <a:ext cx="3350072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Trajectoire bouées dérivantes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1261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hart, surface chart&#10;&#10;Description automatically generated">
            <a:extLst>
              <a:ext uri="{FF2B5EF4-FFF2-40B4-BE49-F238E27FC236}">
                <a16:creationId xmlns:a16="http://schemas.microsoft.com/office/drawing/2014/main" id="{DA88EB65-544D-8CF6-EF8B-0B10381D4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17" y="1444918"/>
            <a:ext cx="4012191" cy="30079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11</a:t>
            </a:r>
          </a:p>
        </p:txBody>
      </p:sp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72FDB110-57DE-1751-D215-6A587D5765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08" y="1442206"/>
            <a:ext cx="4008035" cy="3010710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27EDFBFA-DA94-44F0-44B7-12262933ABAB}"/>
              </a:ext>
            </a:extLst>
          </p:cNvPr>
          <p:cNvSpPr txBox="1"/>
          <p:nvPr/>
        </p:nvSpPr>
        <p:spPr>
          <a:xfrm>
            <a:off x="7224614" y="5307805"/>
            <a:ext cx="4432622" cy="830997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Identification d’une </a:t>
            </a:r>
            <a:r>
              <a:rPr lang="fr-FR" sz="2400" b="1" dirty="0">
                <a:solidFill>
                  <a:srgbClr val="C00000"/>
                </a:solidFill>
              </a:rPr>
              <a:t>structure tourbillonnaire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D1B793-A621-7EF8-007B-875389B736D6}"/>
              </a:ext>
            </a:extLst>
          </p:cNvPr>
          <p:cNvSpPr/>
          <p:nvPr/>
        </p:nvSpPr>
        <p:spPr>
          <a:xfrm>
            <a:off x="4885509" y="2481943"/>
            <a:ext cx="801188" cy="7924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E3B2114-39AC-8E83-3550-4C6185FA7E83}"/>
              </a:ext>
            </a:extLst>
          </p:cNvPr>
          <p:cNvSpPr/>
          <p:nvPr/>
        </p:nvSpPr>
        <p:spPr>
          <a:xfrm>
            <a:off x="947131" y="2671199"/>
            <a:ext cx="801188" cy="79248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B919BA-99C8-5986-09AA-996AF6309365}"/>
              </a:ext>
            </a:extLst>
          </p:cNvPr>
          <p:cNvSpPr txBox="1"/>
          <p:nvPr/>
        </p:nvSpPr>
        <p:spPr>
          <a:xfrm>
            <a:off x="3219450" y="49797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64A7215-8949-583C-54C7-079D73091CCC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DA1AC0-3451-1672-29C1-A4ECA28B6D09}"/>
              </a:ext>
            </a:extLst>
          </p:cNvPr>
          <p:cNvSpPr txBox="1"/>
          <p:nvPr/>
        </p:nvSpPr>
        <p:spPr>
          <a:xfrm>
            <a:off x="650484" y="4457895"/>
            <a:ext cx="3026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Vitesse horizontale (AVISO)</a:t>
            </a:r>
            <a:endParaRPr lang="en-US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DE30E8-3717-D099-1A0C-C55565550E64}"/>
              </a:ext>
            </a:extLst>
          </p:cNvPr>
          <p:cNvSpPr txBox="1"/>
          <p:nvPr/>
        </p:nvSpPr>
        <p:spPr>
          <a:xfrm>
            <a:off x="4755703" y="4457895"/>
            <a:ext cx="2568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SST</a:t>
            </a:r>
            <a:endParaRPr lang="en-US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F355C4-7D80-F02D-3DFC-0A6C306E0EEC}"/>
              </a:ext>
            </a:extLst>
          </p:cNvPr>
          <p:cNvSpPr txBox="1"/>
          <p:nvPr/>
        </p:nvSpPr>
        <p:spPr>
          <a:xfrm>
            <a:off x="8307164" y="4457894"/>
            <a:ext cx="3350072" cy="369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Trajectoire bouées dérivantes</a:t>
            </a:r>
            <a:endParaRPr lang="en-US" b="1" dirty="0"/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07149858-CBAD-D2ED-7DB1-0151362DB3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04" y="1445858"/>
            <a:ext cx="4012191" cy="301071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090998A-AF27-0974-28E0-80CA3388E6E9}"/>
              </a:ext>
            </a:extLst>
          </p:cNvPr>
          <p:cNvSpPr txBox="1"/>
          <p:nvPr/>
        </p:nvSpPr>
        <p:spPr>
          <a:xfrm>
            <a:off x="142817" y="5215473"/>
            <a:ext cx="6496108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Présence d’une structure cyclonique entre </a:t>
            </a:r>
          </a:p>
          <a:p>
            <a:r>
              <a:rPr lang="fr-FR" sz="2000" dirty="0"/>
              <a:t>     le 28 février et le 12 mars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000" dirty="0"/>
              <a:t>Apport d’eau chaude venant du sud par filament </a:t>
            </a:r>
          </a:p>
        </p:txBody>
      </p:sp>
    </p:spTree>
    <p:extLst>
      <p:ext uri="{BB962C8B-B14F-4D97-AF65-F5344CB8AC3E}">
        <p14:creationId xmlns:p14="http://schemas.microsoft.com/office/powerpoint/2010/main" val="32648429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03CE96B-AA93-E945-0313-8C78D8B6E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167402"/>
            <a:ext cx="5844289" cy="3621507"/>
          </a:xfrm>
          <a:prstGeom prst="rect">
            <a:avLst/>
          </a:prstGeom>
        </p:spPr>
      </p:pic>
      <p:pic>
        <p:nvPicPr>
          <p:cNvPr id="28" name="Picture 27" descr="Chart&#10;&#10;Description automatically generated">
            <a:extLst>
              <a:ext uri="{FF2B5EF4-FFF2-40B4-BE49-F238E27FC236}">
                <a16:creationId xmlns:a16="http://schemas.microsoft.com/office/drawing/2014/main" id="{E6C3C59E-2283-4C23-12DF-860F7B3F0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987" y="1323725"/>
            <a:ext cx="4411813" cy="33088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B3DFEF-D52A-5DF2-E38B-8D96649963B8}"/>
              </a:ext>
            </a:extLst>
          </p:cNvPr>
          <p:cNvSpPr txBox="1"/>
          <p:nvPr/>
        </p:nvSpPr>
        <p:spPr>
          <a:xfrm>
            <a:off x="3219450" y="49797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B4AB4E3-9F05-BAFD-9CAB-DD712184F40D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BDF23-5015-4ED7-8EF9-7F195F8F5D31}"/>
              </a:ext>
            </a:extLst>
          </p:cNvPr>
          <p:cNvSpPr txBox="1"/>
          <p:nvPr/>
        </p:nvSpPr>
        <p:spPr>
          <a:xfrm>
            <a:off x="1552575" y="1300505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66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7F12623-74EE-FEED-4EC8-CED0A0482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69" y="1456033"/>
            <a:ext cx="4695330" cy="26450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  <a:endParaRPr lang="en-US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24CA42D-73B4-F411-4149-68F3FF4A9189}"/>
              </a:ext>
            </a:extLst>
          </p:cNvPr>
          <p:cNvSpPr/>
          <p:nvPr/>
        </p:nvSpPr>
        <p:spPr>
          <a:xfrm>
            <a:off x="3723588" y="609439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La circulation océanique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86118-012E-8F19-5F28-C61D2E40297E}"/>
              </a:ext>
            </a:extLst>
          </p:cNvPr>
          <p:cNvSpPr txBox="1"/>
          <p:nvPr/>
        </p:nvSpPr>
        <p:spPr>
          <a:xfrm>
            <a:off x="298854" y="543420"/>
            <a:ext cx="4630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Point historique</a:t>
            </a:r>
            <a:endParaRPr lang="en-US" sz="28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1B36C8-6318-4CD0-370D-03B21922D9A3}"/>
              </a:ext>
            </a:extLst>
          </p:cNvPr>
          <p:cNvGrpSpPr/>
          <p:nvPr/>
        </p:nvGrpSpPr>
        <p:grpSpPr>
          <a:xfrm>
            <a:off x="4114826" y="1583423"/>
            <a:ext cx="2558974" cy="2410757"/>
            <a:chOff x="4463995" y="1583423"/>
            <a:chExt cx="2558974" cy="2410757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6813A74B-4B30-0BB5-47EE-B1378F9CB9AD}"/>
                </a:ext>
              </a:extLst>
            </p:cNvPr>
            <p:cNvSpPr/>
            <p:nvPr/>
          </p:nvSpPr>
          <p:spPr>
            <a:xfrm>
              <a:off x="4463995" y="3077914"/>
              <a:ext cx="2558974" cy="916266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FDD165-F75F-EEFC-9E37-563F2B8DDC88}"/>
                </a:ext>
              </a:extLst>
            </p:cNvPr>
            <p:cNvCxnSpPr>
              <a:cxnSpLocks/>
            </p:cNvCxnSpPr>
            <p:nvPr/>
          </p:nvCxnSpPr>
          <p:spPr>
            <a:xfrm>
              <a:off x="5533534" y="2583569"/>
              <a:ext cx="0" cy="84543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0AFE6E-2E58-06E4-A6F1-6956D99E31FD}"/>
                </a:ext>
              </a:extLst>
            </p:cNvPr>
            <p:cNvSpPr txBox="1"/>
            <p:nvPr/>
          </p:nvSpPr>
          <p:spPr>
            <a:xfrm>
              <a:off x="4904496" y="1935592"/>
              <a:ext cx="12580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/>
                <a:t>.</a:t>
              </a:r>
              <a:endParaRPr lang="en-US" sz="5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6FDAD5-5324-4E86-155A-6A3FDFD899B5}"/>
                </a:ext>
              </a:extLst>
            </p:cNvPr>
            <p:cNvSpPr txBox="1"/>
            <p:nvPr/>
          </p:nvSpPr>
          <p:spPr>
            <a:xfrm>
              <a:off x="4600575" y="1583423"/>
              <a:ext cx="24223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Bouées dérivantes</a:t>
              </a:r>
            </a:p>
            <a:p>
              <a:r>
                <a:rPr lang="fr-FR" dirty="0"/>
                <a:t>Méthodes numériques</a:t>
              </a:r>
            </a:p>
            <a:p>
              <a:r>
                <a:rPr lang="fr-FR" dirty="0"/>
                <a:t>Imagerie satellitaire</a:t>
              </a:r>
              <a:endParaRPr lang="en-US" dirty="0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41A830E-EF0A-18AE-D161-17AF278D83AF}"/>
              </a:ext>
            </a:extLst>
          </p:cNvPr>
          <p:cNvSpPr/>
          <p:nvPr/>
        </p:nvSpPr>
        <p:spPr>
          <a:xfrm>
            <a:off x="8061100" y="3994180"/>
            <a:ext cx="2551476" cy="8796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VARIABILITE SPATIO-TEMPORELLE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14A831-BC8D-3796-3D58-681D480B5EE7}"/>
              </a:ext>
            </a:extLst>
          </p:cNvPr>
          <p:cNvSpPr txBox="1"/>
          <p:nvPr/>
        </p:nvSpPr>
        <p:spPr>
          <a:xfrm>
            <a:off x="8193462" y="4997877"/>
            <a:ext cx="235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Années 2000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5FADCE-8817-1FDE-94A8-3D9AF8FCEB30}"/>
              </a:ext>
            </a:extLst>
          </p:cNvPr>
          <p:cNvSpPr txBox="1"/>
          <p:nvPr/>
        </p:nvSpPr>
        <p:spPr>
          <a:xfrm rot="16200000">
            <a:off x="10187569" y="2580527"/>
            <a:ext cx="31923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https://www.nasa.gov/topics/earth/features/perpetual-ocean.html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3ACD89-7995-A35F-87A3-B4C66F3CB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0" y="1147529"/>
            <a:ext cx="3450417" cy="42775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82EF4AF-9667-58EA-6140-4CD3CA0979BC}"/>
              </a:ext>
            </a:extLst>
          </p:cNvPr>
          <p:cNvSpPr txBox="1"/>
          <p:nvPr/>
        </p:nvSpPr>
        <p:spPr>
          <a:xfrm>
            <a:off x="717395" y="6248561"/>
            <a:ext cx="235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Années 40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37F763D-F213-942C-723D-8223A738A8EB}"/>
              </a:ext>
            </a:extLst>
          </p:cNvPr>
          <p:cNvSpPr/>
          <p:nvPr/>
        </p:nvSpPr>
        <p:spPr>
          <a:xfrm>
            <a:off x="826858" y="4613179"/>
            <a:ext cx="2135418" cy="898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Circulation STATIONNAIRE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2E6445-DF32-5ADF-004E-F0A6CCE88797}"/>
              </a:ext>
            </a:extLst>
          </p:cNvPr>
          <p:cNvSpPr txBox="1"/>
          <p:nvPr/>
        </p:nvSpPr>
        <p:spPr>
          <a:xfrm>
            <a:off x="106100" y="5554022"/>
            <a:ext cx="4449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Combinaison des résultats des travaux </a:t>
            </a:r>
          </a:p>
          <a:p>
            <a:r>
              <a:rPr lang="fr-FR" sz="1600" dirty="0"/>
              <a:t>d’Ekman, Sverdrup et </a:t>
            </a:r>
            <a:r>
              <a:rPr lang="fr-FR" sz="1600" dirty="0" err="1"/>
              <a:t>Stommel</a:t>
            </a:r>
            <a:r>
              <a:rPr lang="fr-FR" sz="1600" dirty="0"/>
              <a:t> (</a:t>
            </a:r>
            <a:r>
              <a:rPr lang="fr-FR" sz="1600" i="1" dirty="0"/>
              <a:t>OPB206, </a:t>
            </a:r>
            <a:r>
              <a:rPr lang="fr-FR" sz="1600" i="1" dirty="0" err="1"/>
              <a:t>M.Baklouti</a:t>
            </a:r>
            <a:r>
              <a:rPr lang="fr-FR" sz="1600" dirty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92941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12</a:t>
            </a:r>
            <a:endParaRPr lang="en-US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803CE96B-AA93-E945-0313-8C78D8B6E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167401"/>
            <a:ext cx="5844289" cy="36215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B3DFEF-D52A-5DF2-E38B-8D96649963B8}"/>
              </a:ext>
            </a:extLst>
          </p:cNvPr>
          <p:cNvSpPr txBox="1"/>
          <p:nvPr/>
        </p:nvSpPr>
        <p:spPr>
          <a:xfrm>
            <a:off x="3219450" y="497970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7B4AB4E3-9F05-BAFD-9CAB-DD712184F40D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physiques</a:t>
            </a:r>
            <a:endParaRPr lang="en-US" sz="24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014A89-940A-DB25-C0B1-0643747B5647}"/>
              </a:ext>
            </a:extLst>
          </p:cNvPr>
          <p:cNvGrpSpPr/>
          <p:nvPr/>
        </p:nvGrpSpPr>
        <p:grpSpPr>
          <a:xfrm>
            <a:off x="6941987" y="1323725"/>
            <a:ext cx="4411813" cy="3308860"/>
            <a:chOff x="6404693" y="1325295"/>
            <a:chExt cx="4411813" cy="3308860"/>
          </a:xfrm>
        </p:grpSpPr>
        <p:pic>
          <p:nvPicPr>
            <p:cNvPr id="15" name="Picture 14" descr="Chart&#10;&#10;Description automatically generated">
              <a:extLst>
                <a:ext uri="{FF2B5EF4-FFF2-40B4-BE49-F238E27FC236}">
                  <a16:creationId xmlns:a16="http://schemas.microsoft.com/office/drawing/2014/main" id="{43B4CA5C-9957-414C-55F5-EDFD18A83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4693" y="1325295"/>
              <a:ext cx="4411813" cy="330886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89997BB-4A52-7BD0-4F09-67C4AC60A828}"/>
                </a:ext>
              </a:extLst>
            </p:cNvPr>
            <p:cNvSpPr/>
            <p:nvPr/>
          </p:nvSpPr>
          <p:spPr>
            <a:xfrm rot="1484266">
              <a:off x="9196252" y="2653424"/>
              <a:ext cx="130629" cy="461665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6D1D5EC-6BEE-4C74-5E5F-6E31CD55211F}"/>
                </a:ext>
              </a:extLst>
            </p:cNvPr>
            <p:cNvSpPr/>
            <p:nvPr/>
          </p:nvSpPr>
          <p:spPr>
            <a:xfrm rot="4345451">
              <a:off x="8812838" y="2748107"/>
              <a:ext cx="172758" cy="550781"/>
            </a:xfrm>
            <a:prstGeom prst="ellipse">
              <a:avLst/>
            </a:prstGeom>
            <a:noFill/>
            <a:ln w="2857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DAB02FA-A176-18B3-C4D4-3F2F3A55392C}"/>
                </a:ext>
              </a:extLst>
            </p:cNvPr>
            <p:cNvSpPr/>
            <p:nvPr/>
          </p:nvSpPr>
          <p:spPr>
            <a:xfrm rot="4392783">
              <a:off x="8697042" y="2390458"/>
              <a:ext cx="228446" cy="883793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FAAD27B-7482-F7BC-19E2-4CBAB099D0C5}"/>
                </a:ext>
              </a:extLst>
            </p:cNvPr>
            <p:cNvSpPr/>
            <p:nvPr/>
          </p:nvSpPr>
          <p:spPr>
            <a:xfrm rot="2760854">
              <a:off x="8192594" y="2815272"/>
              <a:ext cx="130629" cy="461665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9B7F109-7359-F994-1EA6-D7E5C3D24375}"/>
                </a:ext>
              </a:extLst>
            </p:cNvPr>
            <p:cNvSpPr/>
            <p:nvPr/>
          </p:nvSpPr>
          <p:spPr>
            <a:xfrm rot="19218296">
              <a:off x="7857114" y="2302758"/>
              <a:ext cx="497318" cy="686946"/>
            </a:xfrm>
            <a:prstGeom prst="ellipse">
              <a:avLst/>
            </a:prstGeom>
            <a:noFill/>
            <a:ln w="285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85876A6-05BC-A337-063D-26C8E8454F45}"/>
              </a:ext>
            </a:extLst>
          </p:cNvPr>
          <p:cNvSpPr txBox="1"/>
          <p:nvPr/>
        </p:nvSpPr>
        <p:spPr>
          <a:xfrm>
            <a:off x="2408338" y="5557495"/>
            <a:ext cx="7718224" cy="461665"/>
          </a:xfrm>
          <a:prstGeom prst="rect">
            <a:avLst/>
          </a:prstGeom>
          <a:noFill/>
          <a:ln w="19050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C00000"/>
                </a:solidFill>
              </a:rPr>
              <a:t>Région </a:t>
            </a:r>
            <a:r>
              <a:rPr lang="fr-FR" sz="2400" dirty="0" err="1">
                <a:solidFill>
                  <a:srgbClr val="C00000"/>
                </a:solidFill>
              </a:rPr>
              <a:t>constrastée</a:t>
            </a:r>
            <a:r>
              <a:rPr lang="fr-FR" sz="2400" dirty="0">
                <a:solidFill>
                  <a:srgbClr val="C00000"/>
                </a:solidFill>
              </a:rPr>
              <a:t> : rencontre de plusieurs masses d’eau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C8CB87-CA8A-3DCC-114B-6705FA34FD5F}"/>
              </a:ext>
            </a:extLst>
          </p:cNvPr>
          <p:cNvSpPr txBox="1"/>
          <p:nvPr/>
        </p:nvSpPr>
        <p:spPr>
          <a:xfrm>
            <a:off x="1552575" y="1300505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6797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F77668-77EE-D093-EB15-42E964FEE8D5}"/>
              </a:ext>
            </a:extLst>
          </p:cNvPr>
          <p:cNvCxnSpPr>
            <a:cxnSpLocks/>
          </p:cNvCxnSpPr>
          <p:nvPr/>
        </p:nvCxnSpPr>
        <p:spPr>
          <a:xfrm>
            <a:off x="6104709" y="1618569"/>
            <a:ext cx="0" cy="492034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D6BCE57-FFEF-3DC6-6F44-4F9231F93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8" y="1403888"/>
            <a:ext cx="3576160" cy="2682120"/>
          </a:xfrm>
          <a:prstGeom prst="rect">
            <a:avLst/>
          </a:prstGeom>
        </p:spPr>
      </p:pic>
      <p:pic>
        <p:nvPicPr>
          <p:cNvPr id="26" name="Picture 2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FED233C2-769B-1E16-265E-3C72F6DFA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29" y="1377536"/>
            <a:ext cx="3576155" cy="26821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6C8809-B9FD-4623-8074-FE7609A60C9A}"/>
              </a:ext>
            </a:extLst>
          </p:cNvPr>
          <p:cNvGrpSpPr/>
          <p:nvPr/>
        </p:nvGrpSpPr>
        <p:grpSpPr>
          <a:xfrm>
            <a:off x="0" y="502434"/>
            <a:ext cx="9831144" cy="959636"/>
            <a:chOff x="0" y="502434"/>
            <a:chExt cx="9831144" cy="9596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A2ED65-4D63-B250-FEB0-A5FA7E9BF032}"/>
                </a:ext>
              </a:extLst>
            </p:cNvPr>
            <p:cNvSpPr txBox="1"/>
            <p:nvPr/>
          </p:nvSpPr>
          <p:spPr>
            <a:xfrm>
              <a:off x="1034069" y="1004869"/>
              <a:ext cx="2892277" cy="457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PROTEVSMED-SWOT</a:t>
              </a:r>
              <a:endParaRPr lang="en-US" sz="24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15FA20-7844-01E3-74F7-CBB360F5F6FA}"/>
                </a:ext>
              </a:extLst>
            </p:cNvPr>
            <p:cNvSpPr txBox="1"/>
            <p:nvPr/>
          </p:nvSpPr>
          <p:spPr>
            <a:xfrm>
              <a:off x="6938867" y="1004869"/>
              <a:ext cx="2892277" cy="457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CALYPSO</a:t>
              </a:r>
              <a:endParaRPr lang="en-US" sz="2400" b="1" dirty="0"/>
            </a:p>
          </p:txBody>
        </p:sp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1C609053-CD24-5C6A-9FE1-33FA01432A12}"/>
                </a:ext>
              </a:extLst>
            </p:cNvPr>
            <p:cNvSpPr/>
            <p:nvPr/>
          </p:nvSpPr>
          <p:spPr>
            <a:xfrm>
              <a:off x="0" y="502434"/>
              <a:ext cx="3105150" cy="457201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/>
                <a:t>Structures biologiques</a:t>
              </a:r>
              <a:endParaRPr lang="en-US" sz="2400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E85A06-9763-C1A2-6C3F-599139E98EE2}"/>
              </a:ext>
            </a:extLst>
          </p:cNvPr>
          <p:cNvSpPr txBox="1"/>
          <p:nvPr/>
        </p:nvSpPr>
        <p:spPr>
          <a:xfrm>
            <a:off x="1712902" y="1322638"/>
            <a:ext cx="1534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synechococcus</a:t>
            </a:r>
            <a:endParaRPr lang="en-US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609CF9-44A6-CE53-BB0D-72F19C72BA5C}"/>
              </a:ext>
            </a:extLst>
          </p:cNvPr>
          <p:cNvSpPr txBox="1"/>
          <p:nvPr/>
        </p:nvSpPr>
        <p:spPr>
          <a:xfrm>
            <a:off x="29060" y="1462070"/>
            <a:ext cx="1113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SURFACE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53215E-F753-4C27-85E5-AF1A1DAB7636}"/>
              </a:ext>
            </a:extLst>
          </p:cNvPr>
          <p:cNvSpPr txBox="1"/>
          <p:nvPr/>
        </p:nvSpPr>
        <p:spPr>
          <a:xfrm>
            <a:off x="7184314" y="1249237"/>
            <a:ext cx="24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HS </a:t>
            </a:r>
            <a:r>
              <a:rPr lang="fr-FR" i="1" dirty="0" err="1"/>
              <a:t>nanophytoplancton</a:t>
            </a:r>
            <a:endParaRPr lang="en-US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610F40-0EE4-34E4-F8CA-2C437D3CE02D}"/>
              </a:ext>
            </a:extLst>
          </p:cNvPr>
          <p:cNvSpPr txBox="1"/>
          <p:nvPr/>
        </p:nvSpPr>
        <p:spPr>
          <a:xfrm>
            <a:off x="10380146" y="480724"/>
            <a:ext cx="1790700" cy="381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/>
              <a:t>HS : High </a:t>
            </a:r>
            <a:r>
              <a:rPr lang="fr-FR" i="1" dirty="0" err="1"/>
              <a:t>Scatter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7ED73D-76FC-4B32-9A10-DC4CB3050EDA}"/>
              </a:ext>
            </a:extLst>
          </p:cNvPr>
          <p:cNvSpPr txBox="1"/>
          <p:nvPr/>
        </p:nvSpPr>
        <p:spPr>
          <a:xfrm>
            <a:off x="9783903" y="228879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50FEA"/>
                </a:solidFill>
              </a:rPr>
              <a:t>Répartition en mosaïque</a:t>
            </a:r>
            <a:endParaRPr lang="en-US" dirty="0">
              <a:solidFill>
                <a:srgbClr val="F50FEA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740737-464E-ABAA-33C2-D25800DB018A}"/>
              </a:ext>
            </a:extLst>
          </p:cNvPr>
          <p:cNvSpPr txBox="1"/>
          <p:nvPr/>
        </p:nvSpPr>
        <p:spPr>
          <a:xfrm>
            <a:off x="3943474" y="2283283"/>
            <a:ext cx="222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Répartition bimodale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847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F77668-77EE-D093-EB15-42E964FEE8D5}"/>
              </a:ext>
            </a:extLst>
          </p:cNvPr>
          <p:cNvCxnSpPr>
            <a:cxnSpLocks/>
          </p:cNvCxnSpPr>
          <p:nvPr/>
        </p:nvCxnSpPr>
        <p:spPr>
          <a:xfrm>
            <a:off x="6104709" y="1618569"/>
            <a:ext cx="0" cy="492034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D6BCE57-FFEF-3DC6-6F44-4F9231F93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8" y="1403888"/>
            <a:ext cx="3576160" cy="2682120"/>
          </a:xfrm>
          <a:prstGeom prst="rect">
            <a:avLst/>
          </a:prstGeom>
        </p:spPr>
      </p:pic>
      <p:pic>
        <p:nvPicPr>
          <p:cNvPr id="26" name="Picture 2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FED233C2-769B-1E16-265E-3C72F6DFA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29" y="1377536"/>
            <a:ext cx="3576155" cy="268212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4D39490-67EE-F453-DF99-4D904FBF43C6}"/>
              </a:ext>
            </a:extLst>
          </p:cNvPr>
          <p:cNvSpPr txBox="1"/>
          <p:nvPr/>
        </p:nvSpPr>
        <p:spPr>
          <a:xfrm>
            <a:off x="3943474" y="2283283"/>
            <a:ext cx="222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Répartition bimodale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6C8809-B9FD-4623-8074-FE7609A60C9A}"/>
              </a:ext>
            </a:extLst>
          </p:cNvPr>
          <p:cNvGrpSpPr/>
          <p:nvPr/>
        </p:nvGrpSpPr>
        <p:grpSpPr>
          <a:xfrm>
            <a:off x="0" y="502434"/>
            <a:ext cx="9831144" cy="959636"/>
            <a:chOff x="0" y="502434"/>
            <a:chExt cx="9831144" cy="95963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A2ED65-4D63-B250-FEB0-A5FA7E9BF032}"/>
                </a:ext>
              </a:extLst>
            </p:cNvPr>
            <p:cNvSpPr txBox="1"/>
            <p:nvPr/>
          </p:nvSpPr>
          <p:spPr>
            <a:xfrm>
              <a:off x="1034069" y="1004869"/>
              <a:ext cx="2892277" cy="457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PROTEVSMED-SWOT</a:t>
              </a:r>
              <a:endParaRPr lang="en-US" sz="2400" b="1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15FA20-7844-01E3-74F7-CBB360F5F6FA}"/>
                </a:ext>
              </a:extLst>
            </p:cNvPr>
            <p:cNvSpPr txBox="1"/>
            <p:nvPr/>
          </p:nvSpPr>
          <p:spPr>
            <a:xfrm>
              <a:off x="6938867" y="1004869"/>
              <a:ext cx="2892277" cy="4572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/>
                <a:t>CALYPSO</a:t>
              </a:r>
              <a:endParaRPr lang="en-US" sz="2400" b="1" dirty="0"/>
            </a:p>
          </p:txBody>
        </p:sp>
        <p:sp>
          <p:nvSpPr>
            <p:cNvPr id="14" name="Arrow: Pentagon 13">
              <a:extLst>
                <a:ext uri="{FF2B5EF4-FFF2-40B4-BE49-F238E27FC236}">
                  <a16:creationId xmlns:a16="http://schemas.microsoft.com/office/drawing/2014/main" id="{1C609053-CD24-5C6A-9FE1-33FA01432A12}"/>
                </a:ext>
              </a:extLst>
            </p:cNvPr>
            <p:cNvSpPr/>
            <p:nvPr/>
          </p:nvSpPr>
          <p:spPr>
            <a:xfrm>
              <a:off x="0" y="502434"/>
              <a:ext cx="3105150" cy="457201"/>
            </a:xfrm>
            <a:prstGeom prst="homePlat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dirty="0"/>
                <a:t>Structures biologiques</a:t>
              </a:r>
              <a:endParaRPr lang="en-US" sz="2400" dirty="0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F947683-D926-8733-50E0-F98C8D849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721" y="2749685"/>
            <a:ext cx="2194625" cy="129051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F86361-A4FD-4D10-F2AF-F2EE0ED267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7796" y="2818642"/>
            <a:ext cx="2170547" cy="13929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5443586-E464-ADD6-215A-17E252DD6311}"/>
              </a:ext>
            </a:extLst>
          </p:cNvPr>
          <p:cNvSpPr txBox="1"/>
          <p:nvPr/>
        </p:nvSpPr>
        <p:spPr>
          <a:xfrm>
            <a:off x="9783903" y="228879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50FEA"/>
                </a:solidFill>
              </a:rPr>
              <a:t>Répartition en mosaïque</a:t>
            </a:r>
            <a:endParaRPr lang="en-US" dirty="0">
              <a:solidFill>
                <a:srgbClr val="F50FEA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959589-5C28-6245-AA82-29B2C6672FEC}"/>
              </a:ext>
            </a:extLst>
          </p:cNvPr>
          <p:cNvSpPr txBox="1"/>
          <p:nvPr/>
        </p:nvSpPr>
        <p:spPr>
          <a:xfrm>
            <a:off x="1712902" y="1322638"/>
            <a:ext cx="1534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synechococcus</a:t>
            </a:r>
            <a:endParaRPr lang="en-US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85D338-7158-1D1D-101A-C7D6DD031752}"/>
              </a:ext>
            </a:extLst>
          </p:cNvPr>
          <p:cNvSpPr txBox="1"/>
          <p:nvPr/>
        </p:nvSpPr>
        <p:spPr>
          <a:xfrm>
            <a:off x="29060" y="1462070"/>
            <a:ext cx="1113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SURFACE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EA700A-AF2D-5748-3B45-177B19E4F08D}"/>
              </a:ext>
            </a:extLst>
          </p:cNvPr>
          <p:cNvSpPr txBox="1"/>
          <p:nvPr/>
        </p:nvSpPr>
        <p:spPr>
          <a:xfrm>
            <a:off x="7184314" y="1249237"/>
            <a:ext cx="24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HS </a:t>
            </a:r>
            <a:r>
              <a:rPr lang="fr-FR" i="1" dirty="0" err="1"/>
              <a:t>nanophytoplancton</a:t>
            </a:r>
            <a:endParaRPr lang="en-US" i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1509DE-35C6-5CC3-57C9-AF00914F99B8}"/>
              </a:ext>
            </a:extLst>
          </p:cNvPr>
          <p:cNvSpPr txBox="1"/>
          <p:nvPr/>
        </p:nvSpPr>
        <p:spPr>
          <a:xfrm>
            <a:off x="10380146" y="480724"/>
            <a:ext cx="1790700" cy="381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/>
              <a:t>HS : High </a:t>
            </a:r>
            <a:r>
              <a:rPr lang="fr-FR" i="1" dirty="0" err="1"/>
              <a:t>Scatter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4971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F77668-77EE-D093-EB15-42E964FEE8D5}"/>
              </a:ext>
            </a:extLst>
          </p:cNvPr>
          <p:cNvCxnSpPr>
            <a:cxnSpLocks/>
          </p:cNvCxnSpPr>
          <p:nvPr/>
        </p:nvCxnSpPr>
        <p:spPr>
          <a:xfrm>
            <a:off x="6104709" y="1618569"/>
            <a:ext cx="0" cy="492034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D6BCE57-FFEF-3DC6-6F44-4F9231F93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8" y="1403888"/>
            <a:ext cx="3576160" cy="2682120"/>
          </a:xfrm>
          <a:prstGeom prst="rect">
            <a:avLst/>
          </a:prstGeom>
        </p:spPr>
      </p:pic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474A802A-EC81-2F1E-2854-F030CBDE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8" y="4059656"/>
            <a:ext cx="3577523" cy="2682120"/>
          </a:xfrm>
          <a:prstGeom prst="rect">
            <a:avLst/>
          </a:prstGeom>
        </p:spPr>
      </p:pic>
      <p:pic>
        <p:nvPicPr>
          <p:cNvPr id="26" name="Picture 2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FED233C2-769B-1E16-265E-3C72F6DFA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29" y="1377536"/>
            <a:ext cx="3576155" cy="2682120"/>
          </a:xfrm>
          <a:prstGeom prst="rect">
            <a:avLst/>
          </a:prstGeom>
        </p:spPr>
      </p:pic>
      <p:pic>
        <p:nvPicPr>
          <p:cNvPr id="28" name="Picture 27" descr="Chart, scatter chart&#10;&#10;Description automatically generated">
            <a:extLst>
              <a:ext uri="{FF2B5EF4-FFF2-40B4-BE49-F238E27FC236}">
                <a16:creationId xmlns:a16="http://schemas.microsoft.com/office/drawing/2014/main" id="{A78FD50F-A476-C4FE-1BB4-00320BD24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8" y="4039358"/>
            <a:ext cx="3576156" cy="268211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4D39490-67EE-F453-DF99-4D904FBF43C6}"/>
              </a:ext>
            </a:extLst>
          </p:cNvPr>
          <p:cNvSpPr txBox="1"/>
          <p:nvPr/>
        </p:nvSpPr>
        <p:spPr>
          <a:xfrm>
            <a:off x="3943474" y="2283283"/>
            <a:ext cx="222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Répartition bimodale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3BE3F3-3F0F-57B4-0E96-8A3DE585462B}"/>
              </a:ext>
            </a:extLst>
          </p:cNvPr>
          <p:cNvSpPr txBox="1"/>
          <p:nvPr/>
        </p:nvSpPr>
        <p:spPr>
          <a:xfrm>
            <a:off x="1034069" y="1004869"/>
            <a:ext cx="2892277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PROTEVSMED-SWOT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A055C0-35B7-7F94-6ED6-6D4A8A738ACF}"/>
              </a:ext>
            </a:extLst>
          </p:cNvPr>
          <p:cNvSpPr txBox="1"/>
          <p:nvPr/>
        </p:nvSpPr>
        <p:spPr>
          <a:xfrm>
            <a:off x="6938867" y="1004869"/>
            <a:ext cx="2892277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CALYPSO</a:t>
            </a:r>
            <a:endParaRPr lang="en-US" sz="2400" b="1" dirty="0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0A45CBB5-765C-3549-35A0-EE672FA1B5F6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biologiques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310F34-BA72-3528-F949-4CFDEDE8E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721" y="2749685"/>
            <a:ext cx="2194625" cy="129051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E15BBC-5B20-B14A-4503-CD467C8860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7796" y="2818642"/>
            <a:ext cx="2170547" cy="139293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AECD394-22C5-45A9-A4AD-E1A6CF27AB77}"/>
              </a:ext>
            </a:extLst>
          </p:cNvPr>
          <p:cNvSpPr txBox="1"/>
          <p:nvPr/>
        </p:nvSpPr>
        <p:spPr>
          <a:xfrm>
            <a:off x="1712902" y="1322638"/>
            <a:ext cx="1534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synechococcus</a:t>
            </a:r>
            <a:endParaRPr lang="en-US" i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59831-F995-4C51-1C25-1B19DD03CF66}"/>
              </a:ext>
            </a:extLst>
          </p:cNvPr>
          <p:cNvSpPr txBox="1"/>
          <p:nvPr/>
        </p:nvSpPr>
        <p:spPr>
          <a:xfrm>
            <a:off x="29060" y="1462070"/>
            <a:ext cx="1113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SURFACE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F375A6E-D414-00F3-6A43-68C008ECD61A}"/>
              </a:ext>
            </a:extLst>
          </p:cNvPr>
          <p:cNvSpPr txBox="1"/>
          <p:nvPr/>
        </p:nvSpPr>
        <p:spPr>
          <a:xfrm>
            <a:off x="-40552" y="4083901"/>
            <a:ext cx="1113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SUB-SURFACE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9BF3A1-3EEB-6503-4C1C-5008681CAF17}"/>
              </a:ext>
            </a:extLst>
          </p:cNvPr>
          <p:cNvSpPr txBox="1"/>
          <p:nvPr/>
        </p:nvSpPr>
        <p:spPr>
          <a:xfrm>
            <a:off x="7184314" y="1249237"/>
            <a:ext cx="24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HS </a:t>
            </a:r>
            <a:r>
              <a:rPr lang="fr-FR" i="1" dirty="0" err="1"/>
              <a:t>nanophytoplancton</a:t>
            </a:r>
            <a:endParaRPr lang="en-US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872644-682B-F3D1-F52E-CF08B5DDBA3F}"/>
              </a:ext>
            </a:extLst>
          </p:cNvPr>
          <p:cNvSpPr txBox="1"/>
          <p:nvPr/>
        </p:nvSpPr>
        <p:spPr>
          <a:xfrm>
            <a:off x="10380146" y="480724"/>
            <a:ext cx="1790700" cy="381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/>
              <a:t>HS : High </a:t>
            </a:r>
            <a:r>
              <a:rPr lang="fr-FR" i="1" dirty="0" err="1"/>
              <a:t>Scatter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8A30E4-4A1E-D5C6-9360-9B8610802C3B}"/>
              </a:ext>
            </a:extLst>
          </p:cNvPr>
          <p:cNvSpPr txBox="1"/>
          <p:nvPr/>
        </p:nvSpPr>
        <p:spPr>
          <a:xfrm>
            <a:off x="9783903" y="228879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50FEA"/>
                </a:solidFill>
              </a:rPr>
              <a:t>Répartition en mosaïque</a:t>
            </a:r>
            <a:endParaRPr lang="en-US" dirty="0">
              <a:solidFill>
                <a:srgbClr val="F50FEA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B163E26-A1D2-00DB-D9D6-850A381B9C0C}"/>
              </a:ext>
            </a:extLst>
          </p:cNvPr>
          <p:cNvSpPr txBox="1"/>
          <p:nvPr/>
        </p:nvSpPr>
        <p:spPr>
          <a:xfrm>
            <a:off x="3974954" y="4750722"/>
            <a:ext cx="222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Répartition bimodale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AF1F4E-E156-6C0D-8E05-811E68767063}"/>
              </a:ext>
            </a:extLst>
          </p:cNvPr>
          <p:cNvSpPr txBox="1"/>
          <p:nvPr/>
        </p:nvSpPr>
        <p:spPr>
          <a:xfrm>
            <a:off x="9831144" y="4939051"/>
            <a:ext cx="257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50FEA"/>
                </a:solidFill>
              </a:rPr>
              <a:t>Répartition en mosaïque</a:t>
            </a:r>
            <a:endParaRPr lang="en-US" dirty="0">
              <a:solidFill>
                <a:srgbClr val="F50FEA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1EF4262-6EC2-EB36-92CD-60ABB9A4D5EB}"/>
              </a:ext>
            </a:extLst>
          </p:cNvPr>
          <p:cNvSpPr txBox="1"/>
          <p:nvPr/>
        </p:nvSpPr>
        <p:spPr>
          <a:xfrm>
            <a:off x="1408026" y="4007287"/>
            <a:ext cx="214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microphytoplancton</a:t>
            </a:r>
            <a:endParaRPr lang="en-US" i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878B1E9-D084-6D85-D888-D1305FD6D3BA}"/>
              </a:ext>
            </a:extLst>
          </p:cNvPr>
          <p:cNvSpPr txBox="1"/>
          <p:nvPr/>
        </p:nvSpPr>
        <p:spPr>
          <a:xfrm>
            <a:off x="7184314" y="6538912"/>
            <a:ext cx="24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HS </a:t>
            </a:r>
            <a:r>
              <a:rPr lang="fr-FR" i="1" dirty="0" err="1"/>
              <a:t>nanophytoplancton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47230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63AA124-245D-09F9-15AE-0D50189B8D16}"/>
              </a:ext>
            </a:extLst>
          </p:cNvPr>
          <p:cNvSpPr txBox="1"/>
          <p:nvPr/>
        </p:nvSpPr>
        <p:spPr>
          <a:xfrm>
            <a:off x="3974954" y="4750722"/>
            <a:ext cx="222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Répartition bimodale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C409FC9-7E8A-F352-ADD2-7B6B2E2961CE}"/>
              </a:ext>
            </a:extLst>
          </p:cNvPr>
          <p:cNvSpPr txBox="1"/>
          <p:nvPr/>
        </p:nvSpPr>
        <p:spPr>
          <a:xfrm>
            <a:off x="-40552" y="4083901"/>
            <a:ext cx="1113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SUB-SURFACE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F77668-77EE-D093-EB15-42E964FEE8D5}"/>
              </a:ext>
            </a:extLst>
          </p:cNvPr>
          <p:cNvCxnSpPr>
            <a:cxnSpLocks/>
          </p:cNvCxnSpPr>
          <p:nvPr/>
        </p:nvCxnSpPr>
        <p:spPr>
          <a:xfrm>
            <a:off x="6104709" y="1618569"/>
            <a:ext cx="0" cy="492034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D6BCE57-FFEF-3DC6-6F44-4F9231F93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8" y="1403888"/>
            <a:ext cx="3576160" cy="2682120"/>
          </a:xfrm>
          <a:prstGeom prst="rect">
            <a:avLst/>
          </a:prstGeom>
        </p:spPr>
      </p:pic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474A802A-EC81-2F1E-2854-F030CBDE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8" y="4059656"/>
            <a:ext cx="3577523" cy="2682120"/>
          </a:xfrm>
          <a:prstGeom prst="rect">
            <a:avLst/>
          </a:prstGeom>
        </p:spPr>
      </p:pic>
      <p:pic>
        <p:nvPicPr>
          <p:cNvPr id="26" name="Picture 2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FED233C2-769B-1E16-265E-3C72F6DFA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29" y="1377536"/>
            <a:ext cx="3576155" cy="2682120"/>
          </a:xfrm>
          <a:prstGeom prst="rect">
            <a:avLst/>
          </a:prstGeom>
        </p:spPr>
      </p:pic>
      <p:pic>
        <p:nvPicPr>
          <p:cNvPr id="28" name="Picture 27" descr="Chart, scatter chart&#10;&#10;Description automatically generated">
            <a:extLst>
              <a:ext uri="{FF2B5EF4-FFF2-40B4-BE49-F238E27FC236}">
                <a16:creationId xmlns:a16="http://schemas.microsoft.com/office/drawing/2014/main" id="{A78FD50F-A476-C4FE-1BB4-00320BD24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8" y="4039358"/>
            <a:ext cx="3576156" cy="26821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7239619-A17F-9609-B73F-C7F40A34842B}"/>
              </a:ext>
            </a:extLst>
          </p:cNvPr>
          <p:cNvSpPr txBox="1"/>
          <p:nvPr/>
        </p:nvSpPr>
        <p:spPr>
          <a:xfrm>
            <a:off x="1034069" y="1004869"/>
            <a:ext cx="2892277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PROTEVSMED-SWOT</a:t>
            </a:r>
            <a:endParaRPr lang="en-US" sz="24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A3D555-4B93-9894-A1AE-301F1E517128}"/>
              </a:ext>
            </a:extLst>
          </p:cNvPr>
          <p:cNvSpPr txBox="1"/>
          <p:nvPr/>
        </p:nvSpPr>
        <p:spPr>
          <a:xfrm>
            <a:off x="6938867" y="1004869"/>
            <a:ext cx="2892277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CALYPSO</a:t>
            </a:r>
            <a:endParaRPr lang="en-US" sz="2400" b="1" dirty="0"/>
          </a:p>
        </p:txBody>
      </p:sp>
      <p:sp>
        <p:nvSpPr>
          <p:cNvPr id="20" name="Arrow: Pentagon 19">
            <a:extLst>
              <a:ext uri="{FF2B5EF4-FFF2-40B4-BE49-F238E27FC236}">
                <a16:creationId xmlns:a16="http://schemas.microsoft.com/office/drawing/2014/main" id="{EBB9CA4F-5A41-613C-6FA5-108D57949F7F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biologiques</a:t>
            </a:r>
            <a:endParaRPr lang="en-US" sz="2400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5585552-6469-5B02-7461-5DA896F91CA5}"/>
              </a:ext>
            </a:extLst>
          </p:cNvPr>
          <p:cNvSpPr/>
          <p:nvPr/>
        </p:nvSpPr>
        <p:spPr>
          <a:xfrm>
            <a:off x="336367" y="3204297"/>
            <a:ext cx="4254941" cy="18522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EN PROFONDEUR</a:t>
            </a:r>
            <a:endParaRPr lang="fr-FR" sz="2000" dirty="0">
              <a:solidFill>
                <a:schemeClr val="tx1"/>
              </a:solidFill>
            </a:endParaRPr>
          </a:p>
          <a:p>
            <a:pPr algn="ctr"/>
            <a:r>
              <a:rPr lang="fr-FR" sz="2000" dirty="0">
                <a:solidFill>
                  <a:schemeClr val="tx1"/>
                </a:solidFill>
              </a:rPr>
              <a:t>Front en séparant 2 masses d’eau au caractéristiques différentes sépare les groupes phytoplanctoniques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7B92A2-C022-2160-1029-62E94913FD87}"/>
              </a:ext>
            </a:extLst>
          </p:cNvPr>
          <p:cNvSpPr txBox="1"/>
          <p:nvPr/>
        </p:nvSpPr>
        <p:spPr>
          <a:xfrm>
            <a:off x="10380146" y="480724"/>
            <a:ext cx="1790700" cy="381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/>
              <a:t>HS : High </a:t>
            </a:r>
            <a:r>
              <a:rPr lang="fr-FR" i="1" dirty="0" err="1"/>
              <a:t>Scatter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EBEFE06-376D-C41C-0989-3823919184BA}"/>
              </a:ext>
            </a:extLst>
          </p:cNvPr>
          <p:cNvSpPr txBox="1"/>
          <p:nvPr/>
        </p:nvSpPr>
        <p:spPr>
          <a:xfrm>
            <a:off x="7184314" y="1249237"/>
            <a:ext cx="24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HS </a:t>
            </a:r>
            <a:r>
              <a:rPr lang="fr-FR" i="1" dirty="0" err="1"/>
              <a:t>nanophytoplancton</a:t>
            </a:r>
            <a:endParaRPr lang="en-US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471CBC8-9C7E-F4E0-FABE-5BD292E14E50}"/>
              </a:ext>
            </a:extLst>
          </p:cNvPr>
          <p:cNvSpPr txBox="1"/>
          <p:nvPr/>
        </p:nvSpPr>
        <p:spPr>
          <a:xfrm>
            <a:off x="9783903" y="228879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50FEA"/>
                </a:solidFill>
              </a:rPr>
              <a:t>Répartition en mosaïque</a:t>
            </a:r>
            <a:endParaRPr lang="en-US" dirty="0">
              <a:solidFill>
                <a:srgbClr val="F50FEA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94DD11-56E9-95A4-C280-EB0DF664E9FB}"/>
              </a:ext>
            </a:extLst>
          </p:cNvPr>
          <p:cNvSpPr txBox="1"/>
          <p:nvPr/>
        </p:nvSpPr>
        <p:spPr>
          <a:xfrm>
            <a:off x="3943474" y="2283283"/>
            <a:ext cx="222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Répartition bimodale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ABDEE1-DE25-2424-4EE5-5138D2BE8191}"/>
              </a:ext>
            </a:extLst>
          </p:cNvPr>
          <p:cNvSpPr txBox="1"/>
          <p:nvPr/>
        </p:nvSpPr>
        <p:spPr>
          <a:xfrm>
            <a:off x="9831144" y="4939051"/>
            <a:ext cx="257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50FEA"/>
                </a:solidFill>
              </a:rPr>
              <a:t>Répartition en mosaïque</a:t>
            </a:r>
            <a:endParaRPr lang="en-US" dirty="0">
              <a:solidFill>
                <a:srgbClr val="F50FEA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F0506F-1409-CFB9-6756-147289CCDF03}"/>
              </a:ext>
            </a:extLst>
          </p:cNvPr>
          <p:cNvSpPr txBox="1"/>
          <p:nvPr/>
        </p:nvSpPr>
        <p:spPr>
          <a:xfrm>
            <a:off x="29060" y="1462070"/>
            <a:ext cx="1113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SURFACE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E76687-19B0-2894-B1A4-A092A1A70165}"/>
              </a:ext>
            </a:extLst>
          </p:cNvPr>
          <p:cNvSpPr txBox="1"/>
          <p:nvPr/>
        </p:nvSpPr>
        <p:spPr>
          <a:xfrm>
            <a:off x="7184314" y="6538912"/>
            <a:ext cx="24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HS </a:t>
            </a:r>
            <a:r>
              <a:rPr lang="fr-FR" i="1" dirty="0" err="1"/>
              <a:t>nanophytoplancton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352374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F3B21AB6-EFDF-585F-E5F8-D5C93C46AAC7}"/>
              </a:ext>
            </a:extLst>
          </p:cNvPr>
          <p:cNvSpPr txBox="1"/>
          <p:nvPr/>
        </p:nvSpPr>
        <p:spPr>
          <a:xfrm>
            <a:off x="-40552" y="4083901"/>
            <a:ext cx="1113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SUB-SURFACE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F77668-77EE-D093-EB15-42E964FEE8D5}"/>
              </a:ext>
            </a:extLst>
          </p:cNvPr>
          <p:cNvCxnSpPr>
            <a:cxnSpLocks/>
          </p:cNvCxnSpPr>
          <p:nvPr/>
        </p:nvCxnSpPr>
        <p:spPr>
          <a:xfrm>
            <a:off x="6104709" y="1618569"/>
            <a:ext cx="0" cy="492034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AD6BCE57-FFEF-3DC6-6F44-4F9231F937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8" y="1403888"/>
            <a:ext cx="3576160" cy="2682120"/>
          </a:xfrm>
          <a:prstGeom prst="rect">
            <a:avLst/>
          </a:prstGeom>
        </p:spPr>
      </p:pic>
      <p:pic>
        <p:nvPicPr>
          <p:cNvPr id="22" name="Picture 21" descr="Chart, scatter chart&#10;&#10;Description automatically generated">
            <a:extLst>
              <a:ext uri="{FF2B5EF4-FFF2-40B4-BE49-F238E27FC236}">
                <a16:creationId xmlns:a16="http://schemas.microsoft.com/office/drawing/2014/main" id="{474A802A-EC81-2F1E-2854-F030CBDE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8" y="4059656"/>
            <a:ext cx="3577523" cy="2682120"/>
          </a:xfrm>
          <a:prstGeom prst="rect">
            <a:avLst/>
          </a:prstGeom>
        </p:spPr>
      </p:pic>
      <p:pic>
        <p:nvPicPr>
          <p:cNvPr id="26" name="Picture 25" descr="A picture containing engineering drawing&#10;&#10;Description automatically generated">
            <a:extLst>
              <a:ext uri="{FF2B5EF4-FFF2-40B4-BE49-F238E27FC236}">
                <a16:creationId xmlns:a16="http://schemas.microsoft.com/office/drawing/2014/main" id="{FED233C2-769B-1E16-265E-3C72F6DFA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929" y="1377536"/>
            <a:ext cx="3576155" cy="2682120"/>
          </a:xfrm>
          <a:prstGeom prst="rect">
            <a:avLst/>
          </a:prstGeom>
        </p:spPr>
      </p:pic>
      <p:pic>
        <p:nvPicPr>
          <p:cNvPr id="28" name="Picture 27" descr="Chart, scatter chart&#10;&#10;Description automatically generated">
            <a:extLst>
              <a:ext uri="{FF2B5EF4-FFF2-40B4-BE49-F238E27FC236}">
                <a16:creationId xmlns:a16="http://schemas.microsoft.com/office/drawing/2014/main" id="{A78FD50F-A476-C4FE-1BB4-00320BD24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188" y="4039358"/>
            <a:ext cx="3576156" cy="268211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F68D764-6FF2-0DF9-B346-9EAA4E02282E}"/>
              </a:ext>
            </a:extLst>
          </p:cNvPr>
          <p:cNvSpPr txBox="1"/>
          <p:nvPr/>
        </p:nvSpPr>
        <p:spPr>
          <a:xfrm>
            <a:off x="3974954" y="4750722"/>
            <a:ext cx="222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Répartition bimodale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514F185-017B-4834-034C-56F27298BC31}"/>
              </a:ext>
            </a:extLst>
          </p:cNvPr>
          <p:cNvSpPr txBox="1"/>
          <p:nvPr/>
        </p:nvSpPr>
        <p:spPr>
          <a:xfrm>
            <a:off x="9831144" y="4939051"/>
            <a:ext cx="2577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50FEA"/>
                </a:solidFill>
              </a:rPr>
              <a:t>Répartition en mosaïque</a:t>
            </a:r>
            <a:endParaRPr lang="en-US" dirty="0">
              <a:solidFill>
                <a:srgbClr val="F50FEA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BF277C7-EF4C-966B-08EB-47CADD92D911}"/>
              </a:ext>
            </a:extLst>
          </p:cNvPr>
          <p:cNvSpPr/>
          <p:nvPr/>
        </p:nvSpPr>
        <p:spPr>
          <a:xfrm>
            <a:off x="336367" y="3204297"/>
            <a:ext cx="4254941" cy="18522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EN PROFONDEUR</a:t>
            </a:r>
            <a:endParaRPr lang="fr-FR" sz="2000" dirty="0">
              <a:solidFill>
                <a:schemeClr val="tx1"/>
              </a:solidFill>
            </a:endParaRPr>
          </a:p>
          <a:p>
            <a:pPr algn="ctr"/>
            <a:r>
              <a:rPr lang="fr-FR" sz="2000" dirty="0">
                <a:solidFill>
                  <a:schemeClr val="tx1"/>
                </a:solidFill>
              </a:rPr>
              <a:t>Front en séparant 2 masses d’eau au caractéristiques différentes sépare les groupes phytoplanctoniques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178A167-8EE5-8675-CE90-9EF214608096}"/>
              </a:ext>
            </a:extLst>
          </p:cNvPr>
          <p:cNvSpPr/>
          <p:nvPr/>
        </p:nvSpPr>
        <p:spPr>
          <a:xfrm>
            <a:off x="6927601" y="3212075"/>
            <a:ext cx="4254941" cy="18522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</a:rPr>
              <a:t>EN PROFONDEUR</a:t>
            </a:r>
            <a:endParaRPr lang="fr-FR" sz="2000" dirty="0">
              <a:solidFill>
                <a:schemeClr val="tx1"/>
              </a:solidFill>
            </a:endParaRPr>
          </a:p>
          <a:p>
            <a:pPr algn="ctr"/>
            <a:r>
              <a:rPr lang="fr-FR" sz="2000" dirty="0">
                <a:solidFill>
                  <a:schemeClr val="tx1"/>
                </a:solidFill>
              </a:rPr>
              <a:t>Tourbillon en entraînant différentes masses d’eau entraîne aussi les groupes phytoplanctoniques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FC955261-7649-014F-D9BD-078FB4B713A9}"/>
              </a:ext>
            </a:extLst>
          </p:cNvPr>
          <p:cNvSpPr/>
          <p:nvPr/>
        </p:nvSpPr>
        <p:spPr>
          <a:xfrm>
            <a:off x="0" y="502434"/>
            <a:ext cx="3105150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Structures biologiques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EBA556-03A6-CCE2-7C27-BC3B15CA9566}"/>
              </a:ext>
            </a:extLst>
          </p:cNvPr>
          <p:cNvSpPr txBox="1"/>
          <p:nvPr/>
        </p:nvSpPr>
        <p:spPr>
          <a:xfrm>
            <a:off x="1034069" y="1004869"/>
            <a:ext cx="2892277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PROTEVSMED-SWOT</a:t>
            </a:r>
            <a:endParaRPr lang="en-US" sz="24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75F8E8-7AF5-E8E9-8519-147A44F42A58}"/>
              </a:ext>
            </a:extLst>
          </p:cNvPr>
          <p:cNvSpPr txBox="1"/>
          <p:nvPr/>
        </p:nvSpPr>
        <p:spPr>
          <a:xfrm>
            <a:off x="6938867" y="1004869"/>
            <a:ext cx="2892277" cy="457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/>
              <a:t>CALYPSO</a:t>
            </a:r>
            <a:endParaRPr lang="en-US" sz="24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2E7FAC-38F1-3ADA-0C2C-BD6E4CA89D18}"/>
              </a:ext>
            </a:extLst>
          </p:cNvPr>
          <p:cNvSpPr txBox="1"/>
          <p:nvPr/>
        </p:nvSpPr>
        <p:spPr>
          <a:xfrm>
            <a:off x="10380146" y="480724"/>
            <a:ext cx="1790700" cy="381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/>
              <a:t>HS : High </a:t>
            </a:r>
            <a:r>
              <a:rPr lang="fr-FR" i="1" dirty="0" err="1"/>
              <a:t>Scatter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E2D71B-BEFE-AA83-B32D-70054509AAA4}"/>
              </a:ext>
            </a:extLst>
          </p:cNvPr>
          <p:cNvSpPr txBox="1"/>
          <p:nvPr/>
        </p:nvSpPr>
        <p:spPr>
          <a:xfrm>
            <a:off x="7184314" y="1249237"/>
            <a:ext cx="24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HS </a:t>
            </a:r>
            <a:r>
              <a:rPr lang="fr-FR" i="1" dirty="0" err="1"/>
              <a:t>nanophytoplancton</a:t>
            </a:r>
            <a:endParaRPr lang="en-US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1D5B38-74C6-ECFF-548C-6DCAED4A0444}"/>
              </a:ext>
            </a:extLst>
          </p:cNvPr>
          <p:cNvSpPr txBox="1"/>
          <p:nvPr/>
        </p:nvSpPr>
        <p:spPr>
          <a:xfrm>
            <a:off x="9783903" y="228879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50FEA"/>
                </a:solidFill>
              </a:rPr>
              <a:t>Répartition en mosaïque</a:t>
            </a:r>
            <a:endParaRPr lang="en-US" dirty="0">
              <a:solidFill>
                <a:srgbClr val="F50FEA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9C4B28-5B3C-E684-9FE8-1C14ECBCC35E}"/>
              </a:ext>
            </a:extLst>
          </p:cNvPr>
          <p:cNvSpPr txBox="1"/>
          <p:nvPr/>
        </p:nvSpPr>
        <p:spPr>
          <a:xfrm>
            <a:off x="3943474" y="2283283"/>
            <a:ext cx="2222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Répartition bimodale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AA4327-0650-4E3F-4C27-2BA87CB22E00}"/>
              </a:ext>
            </a:extLst>
          </p:cNvPr>
          <p:cNvSpPr txBox="1"/>
          <p:nvPr/>
        </p:nvSpPr>
        <p:spPr>
          <a:xfrm>
            <a:off x="29060" y="1462070"/>
            <a:ext cx="1113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SURFACE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92288BD-9142-39E4-3A12-3AB2FEA3FB31}"/>
              </a:ext>
            </a:extLst>
          </p:cNvPr>
          <p:cNvSpPr txBox="1"/>
          <p:nvPr/>
        </p:nvSpPr>
        <p:spPr>
          <a:xfrm>
            <a:off x="7184314" y="6538912"/>
            <a:ext cx="2430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HS </a:t>
            </a:r>
            <a:r>
              <a:rPr lang="fr-FR" i="1" dirty="0" err="1"/>
              <a:t>nanophytoplancton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27801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1E82679-72A8-06BA-2FEB-491A5EB53428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pic>
        <p:nvPicPr>
          <p:cNvPr id="7" name="Picture 6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F57EBA23-5461-04BC-7322-B39813068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4" y="1671922"/>
            <a:ext cx="10039451" cy="29290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82A696-E1AB-98C0-877C-25F3DDAE07EB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252199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14</a:t>
            </a:r>
          </a:p>
        </p:txBody>
      </p:sp>
      <p:pic>
        <p:nvPicPr>
          <p:cNvPr id="7" name="Picture 6" descr="A picture containing text, clock, watch&#10;&#10;Description automatically generated">
            <a:extLst>
              <a:ext uri="{FF2B5EF4-FFF2-40B4-BE49-F238E27FC236}">
                <a16:creationId xmlns:a16="http://schemas.microsoft.com/office/drawing/2014/main" id="{F57EBA23-5461-04BC-7322-B39813068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4" y="1671922"/>
            <a:ext cx="10039451" cy="2929052"/>
          </a:xfrm>
          <a:prstGeom prst="rect">
            <a:avLst/>
          </a:prstGeom>
        </p:spPr>
      </p:pic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BC505734-85C1-7AD7-F8DD-F5F97093C045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5DD3C-2557-C62F-AE21-5F42456934FB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4A1D17-59D1-CEC8-4DFC-57BDBFE1E34E}"/>
              </a:ext>
            </a:extLst>
          </p:cNvPr>
          <p:cNvSpPr txBox="1"/>
          <p:nvPr/>
        </p:nvSpPr>
        <p:spPr>
          <a:xfrm>
            <a:off x="5257800" y="4600974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Composition HETEROGENE</a:t>
            </a:r>
            <a:endParaRPr lang="en-US" sz="24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D499F7-8363-254F-6AAA-5FD9D9068391}"/>
              </a:ext>
            </a:extLst>
          </p:cNvPr>
          <p:cNvSpPr txBox="1"/>
          <p:nvPr/>
        </p:nvSpPr>
        <p:spPr>
          <a:xfrm>
            <a:off x="733424" y="4600973"/>
            <a:ext cx="3571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Composition HOMOGENE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965005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37A1B69-7218-62EC-6E40-113ECBD44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3" y="1834809"/>
            <a:ext cx="6132957" cy="4355793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5F0DF0C-BC9D-5F45-E4EF-8C9F7EE10226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A72F1B-FC96-6A1E-3B58-A5E0A1412750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A3278D-77CE-F8C8-00D3-4859DC862025}"/>
              </a:ext>
            </a:extLst>
          </p:cNvPr>
          <p:cNvSpPr txBox="1"/>
          <p:nvPr/>
        </p:nvSpPr>
        <p:spPr>
          <a:xfrm>
            <a:off x="7216148" y="3227875"/>
            <a:ext cx="44678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Scénarios hypothétiques basés sur l’environnement physique et le comportement des cellules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B4DB82-909D-99C0-0A2C-24E9490F65CD}"/>
              </a:ext>
            </a:extLst>
          </p:cNvPr>
          <p:cNvSpPr txBox="1"/>
          <p:nvPr/>
        </p:nvSpPr>
        <p:spPr>
          <a:xfrm>
            <a:off x="315602" y="6283978"/>
            <a:ext cx="254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Durham &amp; Stocker,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87932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37A1B69-7218-62EC-6E40-113ECBD44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3" y="1834809"/>
            <a:ext cx="6132957" cy="4355793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9A580843-D604-FEE9-D91E-E98C07D4C7B3}"/>
              </a:ext>
            </a:extLst>
          </p:cNvPr>
          <p:cNvSpPr/>
          <p:nvPr/>
        </p:nvSpPr>
        <p:spPr>
          <a:xfrm>
            <a:off x="720966" y="3238993"/>
            <a:ext cx="2804160" cy="1524000"/>
          </a:xfrm>
          <a:prstGeom prst="mathMultiply">
            <a:avLst>
              <a:gd name="adj1" fmla="val 143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F9B6CEEA-D2D3-42F0-8C84-AD163D745E30}"/>
              </a:ext>
            </a:extLst>
          </p:cNvPr>
          <p:cNvSpPr/>
          <p:nvPr/>
        </p:nvSpPr>
        <p:spPr>
          <a:xfrm>
            <a:off x="3836790" y="1764958"/>
            <a:ext cx="2804160" cy="1524000"/>
          </a:xfrm>
          <a:prstGeom prst="mathMultiply">
            <a:avLst>
              <a:gd name="adj1" fmla="val 143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48159-5E5A-091A-1299-ADCCAB7C5B59}"/>
              </a:ext>
            </a:extLst>
          </p:cNvPr>
          <p:cNvSpPr txBox="1"/>
          <p:nvPr/>
        </p:nvSpPr>
        <p:spPr>
          <a:xfrm>
            <a:off x="7019108" y="2111459"/>
            <a:ext cx="47962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Pas de cellules possédant d’organes moteurs </a:t>
            </a:r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4ACFB5A2-4BAC-98E4-0BA7-7A13C5B3A709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0ECF2C-84A4-841D-15DC-B1086F135F7A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1D7F9A-CD55-2067-4C02-12C8DC966866}"/>
              </a:ext>
            </a:extLst>
          </p:cNvPr>
          <p:cNvSpPr txBox="1"/>
          <p:nvPr/>
        </p:nvSpPr>
        <p:spPr>
          <a:xfrm>
            <a:off x="315602" y="6283978"/>
            <a:ext cx="254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Durham &amp; Stocker,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46580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5F9CEA9-CFCC-321E-9A7D-779CBDF35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0" y="1147529"/>
            <a:ext cx="3450417" cy="4277529"/>
          </a:xfrm>
          <a:prstGeom prst="rect">
            <a:avLst/>
          </a:prstGeom>
        </p:spPr>
      </p:pic>
      <p:pic>
        <p:nvPicPr>
          <p:cNvPr id="21" name="Picture 20" descr="Shape&#10;&#10;Description automatically generated with medium confidence">
            <a:extLst>
              <a:ext uri="{FF2B5EF4-FFF2-40B4-BE49-F238E27FC236}">
                <a16:creationId xmlns:a16="http://schemas.microsoft.com/office/drawing/2014/main" id="{F7F12623-74EE-FEED-4EC8-CED0A0482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69" y="1456033"/>
            <a:ext cx="4695330" cy="26450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  <a:endParaRPr lang="en-US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24CA42D-73B4-F411-4149-68F3FF4A9189}"/>
              </a:ext>
            </a:extLst>
          </p:cNvPr>
          <p:cNvSpPr/>
          <p:nvPr/>
        </p:nvSpPr>
        <p:spPr>
          <a:xfrm>
            <a:off x="3723588" y="609439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La circulation océanique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86118-012E-8F19-5F28-C61D2E40297E}"/>
              </a:ext>
            </a:extLst>
          </p:cNvPr>
          <p:cNvSpPr txBox="1"/>
          <p:nvPr/>
        </p:nvSpPr>
        <p:spPr>
          <a:xfrm>
            <a:off x="298854" y="543420"/>
            <a:ext cx="4630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Point historique</a:t>
            </a:r>
            <a:endParaRPr lang="en-US" sz="2800" b="1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1B36C8-6318-4CD0-370D-03B21922D9A3}"/>
              </a:ext>
            </a:extLst>
          </p:cNvPr>
          <p:cNvGrpSpPr/>
          <p:nvPr/>
        </p:nvGrpSpPr>
        <p:grpSpPr>
          <a:xfrm>
            <a:off x="4114826" y="1583423"/>
            <a:ext cx="2558974" cy="2410757"/>
            <a:chOff x="4463995" y="1583423"/>
            <a:chExt cx="2558974" cy="2410757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6813A74B-4B30-0BB5-47EE-B1378F9CB9AD}"/>
                </a:ext>
              </a:extLst>
            </p:cNvPr>
            <p:cNvSpPr/>
            <p:nvPr/>
          </p:nvSpPr>
          <p:spPr>
            <a:xfrm>
              <a:off x="4463995" y="3077914"/>
              <a:ext cx="2558974" cy="916266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FDD165-F75F-EEFC-9E37-563F2B8DDC88}"/>
                </a:ext>
              </a:extLst>
            </p:cNvPr>
            <p:cNvCxnSpPr>
              <a:cxnSpLocks/>
            </p:cNvCxnSpPr>
            <p:nvPr/>
          </p:nvCxnSpPr>
          <p:spPr>
            <a:xfrm>
              <a:off x="5533534" y="2583569"/>
              <a:ext cx="0" cy="84543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0AFE6E-2E58-06E4-A6F1-6956D99E31FD}"/>
                </a:ext>
              </a:extLst>
            </p:cNvPr>
            <p:cNvSpPr txBox="1"/>
            <p:nvPr/>
          </p:nvSpPr>
          <p:spPr>
            <a:xfrm>
              <a:off x="4904496" y="1935592"/>
              <a:ext cx="12580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/>
                <a:t>.</a:t>
              </a:r>
              <a:endParaRPr lang="en-US" sz="5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6FDAD5-5324-4E86-155A-6A3FDFD899B5}"/>
                </a:ext>
              </a:extLst>
            </p:cNvPr>
            <p:cNvSpPr txBox="1"/>
            <p:nvPr/>
          </p:nvSpPr>
          <p:spPr>
            <a:xfrm>
              <a:off x="4600575" y="1583423"/>
              <a:ext cx="24223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Bouées dérivantes</a:t>
              </a:r>
            </a:p>
            <a:p>
              <a:r>
                <a:rPr lang="fr-FR" dirty="0"/>
                <a:t>Méthodes numériques</a:t>
              </a:r>
            </a:p>
            <a:p>
              <a:r>
                <a:rPr lang="fr-FR" dirty="0"/>
                <a:t>Imagerie satellitaire</a:t>
              </a:r>
              <a:endParaRPr lang="en-US" dirty="0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53961E5-B59B-C7BE-4656-0FC9CAF26037}"/>
              </a:ext>
            </a:extLst>
          </p:cNvPr>
          <p:cNvSpPr/>
          <p:nvPr/>
        </p:nvSpPr>
        <p:spPr>
          <a:xfrm>
            <a:off x="3911180" y="5583627"/>
            <a:ext cx="6727309" cy="1059855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</a:rPr>
              <a:t>La circulation océanique influence 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tx1"/>
                </a:solidFill>
              </a:rPr>
              <a:t>La disponibilité des ressources (</a:t>
            </a:r>
            <a:r>
              <a:rPr lang="fr-FR" sz="2000" dirty="0" err="1">
                <a:solidFill>
                  <a:schemeClr val="tx1"/>
                </a:solidFill>
              </a:rPr>
              <a:t>nutriments+lumière</a:t>
            </a:r>
            <a:r>
              <a:rPr lang="fr-FR" sz="2000" dirty="0">
                <a:solidFill>
                  <a:schemeClr val="tx1"/>
                </a:solidFill>
              </a:rPr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Le transport des organismes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4A4A2B9-E0DA-998E-5B9F-7BA99DE60619}"/>
              </a:ext>
            </a:extLst>
          </p:cNvPr>
          <p:cNvSpPr/>
          <p:nvPr/>
        </p:nvSpPr>
        <p:spPr>
          <a:xfrm>
            <a:off x="8061100" y="3994180"/>
            <a:ext cx="2551476" cy="8796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VARIABILITE SPATIO-TEMPORELLE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E582BF-9D13-8BB4-744C-668768B5C51C}"/>
              </a:ext>
            </a:extLst>
          </p:cNvPr>
          <p:cNvSpPr txBox="1"/>
          <p:nvPr/>
        </p:nvSpPr>
        <p:spPr>
          <a:xfrm>
            <a:off x="8193462" y="4997877"/>
            <a:ext cx="235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Années 2000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BCA6FF-763E-0130-33B5-D956670EB913}"/>
              </a:ext>
            </a:extLst>
          </p:cNvPr>
          <p:cNvSpPr txBox="1"/>
          <p:nvPr/>
        </p:nvSpPr>
        <p:spPr>
          <a:xfrm rot="16200000">
            <a:off x="10187569" y="2580527"/>
            <a:ext cx="319230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https://www.nasa.gov/topics/earth/features/perpetual-ocean.html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34A5129-01F6-684C-40C0-E581422810E0}"/>
              </a:ext>
            </a:extLst>
          </p:cNvPr>
          <p:cNvSpPr txBox="1"/>
          <p:nvPr/>
        </p:nvSpPr>
        <p:spPr>
          <a:xfrm>
            <a:off x="106100" y="5554022"/>
            <a:ext cx="444922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Combinaison des résultats des travaux </a:t>
            </a:r>
          </a:p>
          <a:p>
            <a:r>
              <a:rPr lang="fr-FR" sz="1600" dirty="0"/>
              <a:t>d’Ekman, Sverdrup et </a:t>
            </a:r>
            <a:r>
              <a:rPr lang="fr-FR" sz="1600" dirty="0" err="1"/>
              <a:t>Stommel</a:t>
            </a:r>
            <a:r>
              <a:rPr lang="fr-FR" sz="1600" dirty="0"/>
              <a:t> (</a:t>
            </a:r>
            <a:r>
              <a:rPr lang="fr-FR" sz="1600" i="1" dirty="0"/>
              <a:t>OPB206, </a:t>
            </a:r>
            <a:r>
              <a:rPr lang="fr-FR" sz="1600" i="1" dirty="0" err="1"/>
              <a:t>M.Baklouti</a:t>
            </a:r>
            <a:r>
              <a:rPr lang="fr-FR" sz="1600" dirty="0"/>
              <a:t>)</a:t>
            </a:r>
            <a:endParaRPr lang="en-US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0DA676-6C4D-C9F8-BC39-0F5579871752}"/>
              </a:ext>
            </a:extLst>
          </p:cNvPr>
          <p:cNvSpPr txBox="1"/>
          <p:nvPr/>
        </p:nvSpPr>
        <p:spPr>
          <a:xfrm>
            <a:off x="717395" y="6248561"/>
            <a:ext cx="235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Années 40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7873923-B02C-CCC1-3196-B1B38AE9E0AB}"/>
              </a:ext>
            </a:extLst>
          </p:cNvPr>
          <p:cNvSpPr/>
          <p:nvPr/>
        </p:nvSpPr>
        <p:spPr>
          <a:xfrm>
            <a:off x="826858" y="4613179"/>
            <a:ext cx="2135418" cy="898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Circulation STATIONNAIRE</a:t>
            </a:r>
          </a:p>
        </p:txBody>
      </p:sp>
    </p:spTree>
    <p:extLst>
      <p:ext uri="{BB962C8B-B14F-4D97-AF65-F5344CB8AC3E}">
        <p14:creationId xmlns:p14="http://schemas.microsoft.com/office/powerpoint/2010/main" val="1834973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37A1B69-7218-62EC-6E40-113ECBD44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3" y="1834809"/>
            <a:ext cx="6132957" cy="4355793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9A580843-D604-FEE9-D91E-E98C07D4C7B3}"/>
              </a:ext>
            </a:extLst>
          </p:cNvPr>
          <p:cNvSpPr/>
          <p:nvPr/>
        </p:nvSpPr>
        <p:spPr>
          <a:xfrm>
            <a:off x="720966" y="3238993"/>
            <a:ext cx="2804160" cy="1524000"/>
          </a:xfrm>
          <a:prstGeom prst="mathMultiply">
            <a:avLst>
              <a:gd name="adj1" fmla="val 143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F9B6CEEA-D2D3-42F0-8C84-AD163D745E30}"/>
              </a:ext>
            </a:extLst>
          </p:cNvPr>
          <p:cNvSpPr/>
          <p:nvPr/>
        </p:nvSpPr>
        <p:spPr>
          <a:xfrm>
            <a:off x="3836790" y="1764958"/>
            <a:ext cx="2804160" cy="1524000"/>
          </a:xfrm>
          <a:prstGeom prst="mathMultiply">
            <a:avLst>
              <a:gd name="adj1" fmla="val 143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48159-5E5A-091A-1299-ADCCAB7C5B59}"/>
              </a:ext>
            </a:extLst>
          </p:cNvPr>
          <p:cNvSpPr txBox="1"/>
          <p:nvPr/>
        </p:nvSpPr>
        <p:spPr>
          <a:xfrm>
            <a:off x="7019108" y="2111459"/>
            <a:ext cx="479624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Pas de cellules possédant d’organes moteurs </a:t>
            </a:r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Présence de diatomées : capable d’adapter leur flottabilité </a:t>
            </a:r>
            <a:r>
              <a:rPr lang="fr-FR" sz="2400" b="1" dirty="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A8E4FF-9B6F-1D9C-FC65-12F0C6637F0E}"/>
              </a:ext>
            </a:extLst>
          </p:cNvPr>
          <p:cNvSpPr txBox="1"/>
          <p:nvPr/>
        </p:nvSpPr>
        <p:spPr>
          <a:xfrm>
            <a:off x="2035038" y="4411036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B0F0"/>
                </a:solidFill>
              </a:rPr>
              <a:t>?</a:t>
            </a:r>
            <a:endParaRPr lang="en-US" sz="1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F184B5-72A0-1ACA-1826-532F75ECD04F}"/>
              </a:ext>
            </a:extLst>
          </p:cNvPr>
          <p:cNvSpPr txBox="1"/>
          <p:nvPr/>
        </p:nvSpPr>
        <p:spPr>
          <a:xfrm>
            <a:off x="5217227" y="3009407"/>
            <a:ext cx="1757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B0F0"/>
                </a:solidFill>
              </a:rPr>
              <a:t>?</a:t>
            </a:r>
            <a:endParaRPr lang="en-US" sz="10000" dirty="0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46BF1E2D-F6DB-A350-40A1-B94464088AD9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9BF86C-12EE-E024-5718-475590C508B6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A6DB71-CBFF-7625-3897-86A6578F25CE}"/>
              </a:ext>
            </a:extLst>
          </p:cNvPr>
          <p:cNvSpPr txBox="1"/>
          <p:nvPr/>
        </p:nvSpPr>
        <p:spPr>
          <a:xfrm>
            <a:off x="315602" y="6283978"/>
            <a:ext cx="254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Durham &amp; Stocker,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459326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37A1B69-7218-62EC-6E40-113ECBD44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3" y="1834809"/>
            <a:ext cx="6132957" cy="4355793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9A580843-D604-FEE9-D91E-E98C07D4C7B3}"/>
              </a:ext>
            </a:extLst>
          </p:cNvPr>
          <p:cNvSpPr/>
          <p:nvPr/>
        </p:nvSpPr>
        <p:spPr>
          <a:xfrm>
            <a:off x="720966" y="3238993"/>
            <a:ext cx="2804160" cy="1524000"/>
          </a:xfrm>
          <a:prstGeom prst="mathMultiply">
            <a:avLst>
              <a:gd name="adj1" fmla="val 143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F9B6CEEA-D2D3-42F0-8C84-AD163D745E30}"/>
              </a:ext>
            </a:extLst>
          </p:cNvPr>
          <p:cNvSpPr/>
          <p:nvPr/>
        </p:nvSpPr>
        <p:spPr>
          <a:xfrm>
            <a:off x="3836790" y="1764958"/>
            <a:ext cx="2804160" cy="1524000"/>
          </a:xfrm>
          <a:prstGeom prst="mathMultiply">
            <a:avLst>
              <a:gd name="adj1" fmla="val 143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48159-5E5A-091A-1299-ADCCAB7C5B59}"/>
              </a:ext>
            </a:extLst>
          </p:cNvPr>
          <p:cNvSpPr txBox="1"/>
          <p:nvPr/>
        </p:nvSpPr>
        <p:spPr>
          <a:xfrm>
            <a:off x="7019108" y="2111459"/>
            <a:ext cx="47962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Pas de cellules possédant d’organes moteurs </a:t>
            </a:r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Présence de diatomées : capable d’adapter leur flottabilité </a:t>
            </a:r>
            <a:r>
              <a:rPr lang="fr-FR" sz="2400" b="1" dirty="0">
                <a:solidFill>
                  <a:srgbClr val="00B0F0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Présence de cellules soumise au mouvement de l’eau </a:t>
            </a:r>
            <a:r>
              <a:rPr lang="fr-FR" sz="2400" b="1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A8E4FF-9B6F-1D9C-FC65-12F0C6637F0E}"/>
              </a:ext>
            </a:extLst>
          </p:cNvPr>
          <p:cNvSpPr txBox="1"/>
          <p:nvPr/>
        </p:nvSpPr>
        <p:spPr>
          <a:xfrm>
            <a:off x="2035038" y="4411036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B0F0"/>
                </a:solidFill>
              </a:rPr>
              <a:t>?</a:t>
            </a:r>
            <a:endParaRPr lang="en-US" sz="1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F184B5-72A0-1ACA-1826-532F75ECD04F}"/>
              </a:ext>
            </a:extLst>
          </p:cNvPr>
          <p:cNvSpPr txBox="1"/>
          <p:nvPr/>
        </p:nvSpPr>
        <p:spPr>
          <a:xfrm>
            <a:off x="5217227" y="3009407"/>
            <a:ext cx="1757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B0F0"/>
                </a:solidFill>
              </a:rPr>
              <a:t>?</a:t>
            </a:r>
            <a:endParaRPr lang="en-US" sz="1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23EAD-B85B-495C-36C1-B95F458B8BBD}"/>
              </a:ext>
            </a:extLst>
          </p:cNvPr>
          <p:cNvSpPr txBox="1"/>
          <p:nvPr/>
        </p:nvSpPr>
        <p:spPr>
          <a:xfrm>
            <a:off x="1783420" y="1572852"/>
            <a:ext cx="1757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2060"/>
                </a:solidFill>
              </a:rPr>
              <a:t>?</a:t>
            </a:r>
            <a:endParaRPr lang="en-US" sz="100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8650B-3F3C-4828-F5ED-04A9DBA3650B}"/>
              </a:ext>
            </a:extLst>
          </p:cNvPr>
          <p:cNvSpPr txBox="1"/>
          <p:nvPr/>
        </p:nvSpPr>
        <p:spPr>
          <a:xfrm>
            <a:off x="4745987" y="4480887"/>
            <a:ext cx="1757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2060"/>
                </a:solidFill>
              </a:rPr>
              <a:t>?</a:t>
            </a:r>
            <a:endParaRPr lang="en-US" sz="10000" dirty="0">
              <a:solidFill>
                <a:srgbClr val="002060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F02B1C4F-F348-3B49-78A0-E5B68F3081F6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D94CDF-97DA-F3FD-F5DA-3FEA5B8E74FE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BB400F-CF9B-9535-6408-9CBAA40497CC}"/>
              </a:ext>
            </a:extLst>
          </p:cNvPr>
          <p:cNvSpPr txBox="1"/>
          <p:nvPr/>
        </p:nvSpPr>
        <p:spPr>
          <a:xfrm>
            <a:off x="315602" y="6283978"/>
            <a:ext cx="254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Durham &amp; Stocker,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650815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15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737A1B69-7218-62EC-6E40-113ECBD44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3" y="1834809"/>
            <a:ext cx="6132957" cy="4355793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9A580843-D604-FEE9-D91E-E98C07D4C7B3}"/>
              </a:ext>
            </a:extLst>
          </p:cNvPr>
          <p:cNvSpPr/>
          <p:nvPr/>
        </p:nvSpPr>
        <p:spPr>
          <a:xfrm>
            <a:off x="720966" y="3238993"/>
            <a:ext cx="2804160" cy="1524000"/>
          </a:xfrm>
          <a:prstGeom prst="mathMultiply">
            <a:avLst>
              <a:gd name="adj1" fmla="val 143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F9B6CEEA-D2D3-42F0-8C84-AD163D745E30}"/>
              </a:ext>
            </a:extLst>
          </p:cNvPr>
          <p:cNvSpPr/>
          <p:nvPr/>
        </p:nvSpPr>
        <p:spPr>
          <a:xfrm>
            <a:off x="3836790" y="1764958"/>
            <a:ext cx="2804160" cy="1524000"/>
          </a:xfrm>
          <a:prstGeom prst="mathMultiply">
            <a:avLst>
              <a:gd name="adj1" fmla="val 143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448159-5E5A-091A-1299-ADCCAB7C5B59}"/>
              </a:ext>
            </a:extLst>
          </p:cNvPr>
          <p:cNvSpPr txBox="1"/>
          <p:nvPr/>
        </p:nvSpPr>
        <p:spPr>
          <a:xfrm>
            <a:off x="7019108" y="2111459"/>
            <a:ext cx="479624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Pas de cellules possédant d’organes moteurs </a:t>
            </a:r>
            <a:r>
              <a:rPr lang="fr-FR" sz="2400" b="1" dirty="0">
                <a:solidFill>
                  <a:srgbClr val="FF0000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Présence de diatomées : capable d’adapter leur flottabilité </a:t>
            </a:r>
            <a:r>
              <a:rPr lang="fr-FR" sz="2400" b="1" dirty="0">
                <a:solidFill>
                  <a:srgbClr val="00B0F0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Présence de cellules soumise au mouvement de l’eau </a:t>
            </a:r>
            <a:r>
              <a:rPr lang="fr-FR" sz="2400" b="1" dirty="0">
                <a:solidFill>
                  <a:srgbClr val="002060"/>
                </a:solidFill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A8E4FF-9B6F-1D9C-FC65-12F0C6637F0E}"/>
              </a:ext>
            </a:extLst>
          </p:cNvPr>
          <p:cNvSpPr txBox="1"/>
          <p:nvPr/>
        </p:nvSpPr>
        <p:spPr>
          <a:xfrm>
            <a:off x="2035038" y="4411036"/>
            <a:ext cx="6096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B0F0"/>
                </a:solidFill>
              </a:rPr>
              <a:t>?</a:t>
            </a:r>
            <a:endParaRPr lang="en-US" sz="1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F184B5-72A0-1ACA-1826-532F75ECD04F}"/>
              </a:ext>
            </a:extLst>
          </p:cNvPr>
          <p:cNvSpPr txBox="1"/>
          <p:nvPr/>
        </p:nvSpPr>
        <p:spPr>
          <a:xfrm>
            <a:off x="5217227" y="3009407"/>
            <a:ext cx="1757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B0F0"/>
                </a:solidFill>
              </a:rPr>
              <a:t>?</a:t>
            </a:r>
            <a:endParaRPr lang="en-US" sz="10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E23EAD-B85B-495C-36C1-B95F458B8BBD}"/>
              </a:ext>
            </a:extLst>
          </p:cNvPr>
          <p:cNvSpPr txBox="1"/>
          <p:nvPr/>
        </p:nvSpPr>
        <p:spPr>
          <a:xfrm>
            <a:off x="1783420" y="1572852"/>
            <a:ext cx="1757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2060"/>
                </a:solidFill>
              </a:rPr>
              <a:t>?</a:t>
            </a:r>
            <a:endParaRPr lang="en-US" sz="10000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8650B-3F3C-4828-F5ED-04A9DBA3650B}"/>
              </a:ext>
            </a:extLst>
          </p:cNvPr>
          <p:cNvSpPr txBox="1"/>
          <p:nvPr/>
        </p:nvSpPr>
        <p:spPr>
          <a:xfrm>
            <a:off x="4745987" y="4480887"/>
            <a:ext cx="17575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0" b="1" dirty="0">
                <a:solidFill>
                  <a:srgbClr val="002060"/>
                </a:solidFill>
              </a:rPr>
              <a:t>?</a:t>
            </a:r>
            <a:endParaRPr lang="en-US" sz="10000" dirty="0">
              <a:solidFill>
                <a:srgbClr val="0020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E4EF4E-6ED1-140A-6009-0FE4B5894D64}"/>
              </a:ext>
            </a:extLst>
          </p:cNvPr>
          <p:cNvSpPr txBox="1"/>
          <p:nvPr/>
        </p:nvSpPr>
        <p:spPr>
          <a:xfrm>
            <a:off x="7285079" y="5208628"/>
            <a:ext cx="4264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Analyses des conditions physicochimiques pour aller plus loin…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B423D03B-7CA9-78B9-3AB9-C49F8A6778CE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5893DC-F1B0-0E7E-A539-54640CDD8BC5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34C825-6DA3-BA78-1675-C03F160539DE}"/>
              </a:ext>
            </a:extLst>
          </p:cNvPr>
          <p:cNvSpPr txBox="1"/>
          <p:nvPr/>
        </p:nvSpPr>
        <p:spPr>
          <a:xfrm>
            <a:off x="315602" y="6283978"/>
            <a:ext cx="2541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Durham &amp; Stocker, 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16347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EC9A817A-6902-CE3A-584B-5185998BE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43" y="1833630"/>
            <a:ext cx="5731732" cy="4298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FD01E17-85B3-D39C-3694-15817EEC9126}"/>
              </a:ext>
            </a:extLst>
          </p:cNvPr>
          <p:cNvSpPr txBox="1"/>
          <p:nvPr/>
        </p:nvSpPr>
        <p:spPr>
          <a:xfrm>
            <a:off x="1233351" y="2188198"/>
            <a:ext cx="23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mars</a:t>
            </a:r>
            <a:endParaRPr lang="en-US" dirty="0"/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5A3B9B2A-DF40-9B54-04ED-5D6D54873910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3C3641-F737-92D4-5B03-962EB6D30319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03E929-1F1F-11C8-BD9F-589CE4806DAB}"/>
              </a:ext>
            </a:extLst>
          </p:cNvPr>
          <p:cNvSpPr txBox="1"/>
          <p:nvPr/>
        </p:nvSpPr>
        <p:spPr>
          <a:xfrm>
            <a:off x="6438900" y="3485495"/>
            <a:ext cx="4772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Quel scénario observe t-on ici ?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9044C4-9BFD-987F-C0E7-2E6FFBE66A79}"/>
              </a:ext>
            </a:extLst>
          </p:cNvPr>
          <p:cNvSpPr txBox="1"/>
          <p:nvPr/>
        </p:nvSpPr>
        <p:spPr>
          <a:xfrm>
            <a:off x="5257800" y="1818866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T°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ABFC09-D7DB-D06A-F06E-9AD9CA9779C6}"/>
              </a:ext>
            </a:extLst>
          </p:cNvPr>
          <p:cNvSpPr txBox="1"/>
          <p:nvPr/>
        </p:nvSpPr>
        <p:spPr>
          <a:xfrm>
            <a:off x="3619500" y="2706940"/>
            <a:ext cx="1304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Profil fluorescence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FDE33-AD0F-E3D4-C7C2-E165D5A9F3AD}"/>
              </a:ext>
            </a:extLst>
          </p:cNvPr>
          <p:cNvSpPr txBox="1"/>
          <p:nvPr/>
        </p:nvSpPr>
        <p:spPr>
          <a:xfrm>
            <a:off x="383318" y="1479949"/>
            <a:ext cx="384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Exemple d’une station emblématique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2713726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5F6F7A2F-FE61-B0C9-FE9C-9E1B3DA1119F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CA0B21-B509-72B9-9F7C-7B870165B61E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A0965F-2662-A8F1-1180-307E20437002}"/>
              </a:ext>
            </a:extLst>
          </p:cNvPr>
          <p:cNvGrpSpPr/>
          <p:nvPr/>
        </p:nvGrpSpPr>
        <p:grpSpPr>
          <a:xfrm>
            <a:off x="367968" y="1231561"/>
            <a:ext cx="4889832" cy="2693829"/>
            <a:chOff x="367968" y="1231561"/>
            <a:chExt cx="4889832" cy="269382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9A44D39-C7F0-1BC0-80C4-8C6EFAE67FE7}"/>
                </a:ext>
              </a:extLst>
            </p:cNvPr>
            <p:cNvGrpSpPr/>
            <p:nvPr/>
          </p:nvGrpSpPr>
          <p:grpSpPr>
            <a:xfrm>
              <a:off x="367968" y="1428749"/>
              <a:ext cx="3272216" cy="2478509"/>
              <a:chOff x="367968" y="1370732"/>
              <a:chExt cx="3272216" cy="2478509"/>
            </a:xfrm>
          </p:grpSpPr>
          <p:pic>
            <p:nvPicPr>
              <p:cNvPr id="11" name="Picture 10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08D35738-CD87-3D22-BBE5-8759CCA21D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3" r="50083" b="-1"/>
              <a:stretch/>
            </p:blipFill>
            <p:spPr>
              <a:xfrm>
                <a:off x="367968" y="1370732"/>
                <a:ext cx="3272216" cy="2478509"/>
              </a:xfrm>
              <a:prstGeom prst="rect">
                <a:avLst/>
              </a:prstGeom>
            </p:spPr>
          </p:pic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EAE5468-9B38-A976-7279-F183EB822962}"/>
                  </a:ext>
                </a:extLst>
              </p:cNvPr>
              <p:cNvSpPr/>
              <p:nvPr/>
            </p:nvSpPr>
            <p:spPr>
              <a:xfrm>
                <a:off x="1491750" y="2861440"/>
                <a:ext cx="2055223" cy="93181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957273C-E42F-8966-4DEB-62E705D7DF0C}"/>
                </a:ext>
              </a:extLst>
            </p:cNvPr>
            <p:cNvSpPr txBox="1"/>
            <p:nvPr/>
          </p:nvSpPr>
          <p:spPr>
            <a:xfrm>
              <a:off x="1498146" y="1231561"/>
              <a:ext cx="86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T°</a:t>
              </a:r>
              <a:endParaRPr lang="en-US" dirty="0"/>
            </a:p>
          </p:txBody>
        </p:sp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E12C9C8-9026-24EE-0B03-3073B14340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90" b="22829"/>
            <a:stretch/>
          </p:blipFill>
          <p:spPr>
            <a:xfrm>
              <a:off x="3640183" y="1261109"/>
              <a:ext cx="1617617" cy="1242236"/>
            </a:xfrm>
            <a:prstGeom prst="rect">
              <a:avLst/>
            </a:prstGeom>
          </p:spPr>
        </p:pic>
        <p:pic>
          <p:nvPicPr>
            <p:cNvPr id="7" name="Picture 6" descr="A picture containing text, white&#10;&#10;Description automatically generated">
              <a:extLst>
                <a:ext uri="{FF2B5EF4-FFF2-40B4-BE49-F238E27FC236}">
                  <a16:creationId xmlns:a16="http://schemas.microsoft.com/office/drawing/2014/main" id="{31F5D711-5254-ACFA-9666-FE809951B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" b="18880"/>
            <a:stretch/>
          </p:blipFill>
          <p:spPr>
            <a:xfrm>
              <a:off x="3621949" y="2689118"/>
              <a:ext cx="1522367" cy="1236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71543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F06E345-D2E6-8B5F-8C81-0660BAB01B55}"/>
              </a:ext>
            </a:extLst>
          </p:cNvPr>
          <p:cNvGrpSpPr/>
          <p:nvPr/>
        </p:nvGrpSpPr>
        <p:grpSpPr>
          <a:xfrm>
            <a:off x="6248401" y="1781176"/>
            <a:ext cx="5009870" cy="3547182"/>
            <a:chOff x="6639612" y="2139383"/>
            <a:chExt cx="4113833" cy="3084199"/>
          </a:xfrm>
        </p:grpSpPr>
        <p:pic>
          <p:nvPicPr>
            <p:cNvPr id="49" name="Picture 48" descr="Chart, scatter chart&#10;&#10;Description automatically generated">
              <a:extLst>
                <a:ext uri="{FF2B5EF4-FFF2-40B4-BE49-F238E27FC236}">
                  <a16:creationId xmlns:a16="http://schemas.microsoft.com/office/drawing/2014/main" id="{9C5639B0-6D8E-05C7-FC08-CBF7FBCE40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612" y="2139383"/>
              <a:ext cx="4113833" cy="3084199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C95E97ED-7045-D9B5-4DDE-56C5E5230BC2}"/>
                </a:ext>
              </a:extLst>
            </p:cNvPr>
            <p:cNvSpPr/>
            <p:nvPr/>
          </p:nvSpPr>
          <p:spPr>
            <a:xfrm>
              <a:off x="8806994" y="4291311"/>
              <a:ext cx="1402236" cy="70674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AE5CEB0-525C-2236-452F-F7662F10EC30}"/>
              </a:ext>
            </a:extLst>
          </p:cNvPr>
          <p:cNvSpPr txBox="1"/>
          <p:nvPr/>
        </p:nvSpPr>
        <p:spPr>
          <a:xfrm>
            <a:off x="8100918" y="1767053"/>
            <a:ext cx="786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EFF861B2-37C9-5F55-5027-D5C0C401A4C4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D3B0D1A-B3BD-58EE-2DBC-2FFC7CE314D8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89A859-2070-2255-1570-2AD3B3B26CE0}"/>
              </a:ext>
            </a:extLst>
          </p:cNvPr>
          <p:cNvSpPr txBox="1"/>
          <p:nvPr/>
        </p:nvSpPr>
        <p:spPr>
          <a:xfrm>
            <a:off x="1498146" y="1231561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T°</a:t>
            </a:r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FD7BFE6-E404-0103-D608-FC8579C35FEF}"/>
              </a:ext>
            </a:extLst>
          </p:cNvPr>
          <p:cNvGrpSpPr/>
          <p:nvPr/>
        </p:nvGrpSpPr>
        <p:grpSpPr>
          <a:xfrm>
            <a:off x="367968" y="1231561"/>
            <a:ext cx="4889832" cy="2693829"/>
            <a:chOff x="367968" y="1231561"/>
            <a:chExt cx="4889832" cy="269382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5BE2F7F-B906-373D-F9C6-A2ADBDBD7331}"/>
                </a:ext>
              </a:extLst>
            </p:cNvPr>
            <p:cNvGrpSpPr/>
            <p:nvPr/>
          </p:nvGrpSpPr>
          <p:grpSpPr>
            <a:xfrm>
              <a:off x="367968" y="1428749"/>
              <a:ext cx="3272216" cy="2478509"/>
              <a:chOff x="367968" y="1370732"/>
              <a:chExt cx="3272216" cy="2478509"/>
            </a:xfrm>
          </p:grpSpPr>
          <p:pic>
            <p:nvPicPr>
              <p:cNvPr id="25" name="Picture 2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200069FA-2A18-893E-456A-DCA732921D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3" r="50083" b="-1"/>
              <a:stretch/>
            </p:blipFill>
            <p:spPr>
              <a:xfrm>
                <a:off x="367968" y="1370732"/>
                <a:ext cx="3272216" cy="2478509"/>
              </a:xfrm>
              <a:prstGeom prst="rect">
                <a:avLst/>
              </a:prstGeom>
            </p:spPr>
          </p:pic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AB39D84C-4772-1492-CC1E-9C17CAC9C1E6}"/>
                  </a:ext>
                </a:extLst>
              </p:cNvPr>
              <p:cNvSpPr/>
              <p:nvPr/>
            </p:nvSpPr>
            <p:spPr>
              <a:xfrm>
                <a:off x="1491750" y="2861440"/>
                <a:ext cx="2055223" cy="93181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67AB889-301F-A683-0713-3138A34D9658}"/>
                </a:ext>
              </a:extLst>
            </p:cNvPr>
            <p:cNvSpPr txBox="1"/>
            <p:nvPr/>
          </p:nvSpPr>
          <p:spPr>
            <a:xfrm>
              <a:off x="1498146" y="1231561"/>
              <a:ext cx="86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T°</a:t>
              </a:r>
              <a:endParaRPr lang="en-US" dirty="0"/>
            </a:p>
          </p:txBody>
        </p:sp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D3999A8-0E98-A283-8E11-050F88463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90" b="22829"/>
            <a:stretch/>
          </p:blipFill>
          <p:spPr>
            <a:xfrm>
              <a:off x="3640183" y="1261109"/>
              <a:ext cx="1617617" cy="1242236"/>
            </a:xfrm>
            <a:prstGeom prst="rect">
              <a:avLst/>
            </a:prstGeom>
          </p:spPr>
        </p:pic>
        <p:pic>
          <p:nvPicPr>
            <p:cNvPr id="24" name="Picture 23" descr="A picture containing text, white&#10;&#10;Description automatically generated">
              <a:extLst>
                <a:ext uri="{FF2B5EF4-FFF2-40B4-BE49-F238E27FC236}">
                  <a16:creationId xmlns:a16="http://schemas.microsoft.com/office/drawing/2014/main" id="{D4EEBD61-168A-5B23-0AFA-742F80F82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" b="18880"/>
            <a:stretch/>
          </p:blipFill>
          <p:spPr>
            <a:xfrm>
              <a:off x="3621949" y="2689118"/>
              <a:ext cx="1522367" cy="1236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963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DE8230-019B-4457-71A0-C2F86D908EAE}"/>
              </a:ext>
            </a:extLst>
          </p:cNvPr>
          <p:cNvGrpSpPr/>
          <p:nvPr/>
        </p:nvGrpSpPr>
        <p:grpSpPr>
          <a:xfrm>
            <a:off x="0" y="4530035"/>
            <a:ext cx="5266479" cy="2327965"/>
            <a:chOff x="838200" y="4319451"/>
            <a:chExt cx="5359900" cy="2442274"/>
          </a:xfrm>
        </p:grpSpPr>
        <p:pic>
          <p:nvPicPr>
            <p:cNvPr id="45" name="Picture 4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929631B-BBD2-71B8-D9E9-9F90524E1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4" t="41650" r="20358" b="16424"/>
            <a:stretch/>
          </p:blipFill>
          <p:spPr>
            <a:xfrm>
              <a:off x="986246" y="4319451"/>
              <a:ext cx="5046844" cy="2442274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3B301C7-BDFE-1D2A-0215-2C3E62F3E5F6}"/>
                </a:ext>
              </a:extLst>
            </p:cNvPr>
            <p:cNvSpPr/>
            <p:nvPr/>
          </p:nvSpPr>
          <p:spPr>
            <a:xfrm>
              <a:off x="838200" y="4439729"/>
              <a:ext cx="5359900" cy="564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Transport vertical associé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E3041C45-6FEA-AD50-A436-FDA0C0418F6F}"/>
              </a:ext>
            </a:extLst>
          </p:cNvPr>
          <p:cNvSpPr/>
          <p:nvPr/>
        </p:nvSpPr>
        <p:spPr>
          <a:xfrm>
            <a:off x="3082058" y="5775121"/>
            <a:ext cx="1402236" cy="7067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A18767E6-6640-AE2B-1A26-4F67F6E918CE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D42683-0CB4-FDD5-46DE-80CCE0FB0987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5401A8-2BBE-B46B-95B3-9BCA4EF6A95D}"/>
              </a:ext>
            </a:extLst>
          </p:cNvPr>
          <p:cNvSpPr txBox="1"/>
          <p:nvPr/>
        </p:nvSpPr>
        <p:spPr>
          <a:xfrm>
            <a:off x="1498146" y="1231561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T°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A26DE2-E17A-39CF-91E3-136C0E550037}"/>
              </a:ext>
            </a:extLst>
          </p:cNvPr>
          <p:cNvSpPr txBox="1"/>
          <p:nvPr/>
        </p:nvSpPr>
        <p:spPr>
          <a:xfrm>
            <a:off x="5175773" y="5888649"/>
            <a:ext cx="4332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Subduction O2 </a:t>
            </a:r>
            <a:r>
              <a:rPr lang="fr-FR" sz="2000" i="1" dirty="0"/>
              <a:t>(E. d’</a:t>
            </a:r>
            <a:r>
              <a:rPr lang="fr-FR" sz="2000" i="1" dirty="0" err="1"/>
              <a:t>Asaro</a:t>
            </a:r>
            <a:r>
              <a:rPr lang="fr-FR" sz="2000" i="1" dirty="0"/>
              <a:t>, </a:t>
            </a:r>
            <a:r>
              <a:rPr lang="fr-FR" sz="2000" i="1" dirty="0" err="1"/>
              <a:t>Comm</a:t>
            </a:r>
            <a:r>
              <a:rPr lang="fr-FR" sz="2000" i="1" dirty="0"/>
              <a:t>. pers.)  </a:t>
            </a:r>
            <a:endParaRPr lang="en-US" sz="2000" i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11E950-4116-7DAF-1257-985A21F95A53}"/>
              </a:ext>
            </a:extLst>
          </p:cNvPr>
          <p:cNvGrpSpPr/>
          <p:nvPr/>
        </p:nvGrpSpPr>
        <p:grpSpPr>
          <a:xfrm>
            <a:off x="367968" y="1231561"/>
            <a:ext cx="4889832" cy="2693829"/>
            <a:chOff x="367968" y="1231561"/>
            <a:chExt cx="4889832" cy="269382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C53A81C-B36B-211D-B7A0-5D1DEC37696C}"/>
                </a:ext>
              </a:extLst>
            </p:cNvPr>
            <p:cNvGrpSpPr/>
            <p:nvPr/>
          </p:nvGrpSpPr>
          <p:grpSpPr>
            <a:xfrm>
              <a:off x="367968" y="1428749"/>
              <a:ext cx="3272216" cy="2478509"/>
              <a:chOff x="367968" y="1370732"/>
              <a:chExt cx="3272216" cy="2478509"/>
            </a:xfrm>
          </p:grpSpPr>
          <p:pic>
            <p:nvPicPr>
              <p:cNvPr id="28" name="Picture 27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36703CA2-102B-89D8-6A2C-176907589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3" r="50083" b="-1"/>
              <a:stretch/>
            </p:blipFill>
            <p:spPr>
              <a:xfrm>
                <a:off x="367968" y="1370732"/>
                <a:ext cx="3272216" cy="2478509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5178E95-EE2F-E7C9-18C9-391687BC452D}"/>
                  </a:ext>
                </a:extLst>
              </p:cNvPr>
              <p:cNvSpPr/>
              <p:nvPr/>
            </p:nvSpPr>
            <p:spPr>
              <a:xfrm>
                <a:off x="1491750" y="2861440"/>
                <a:ext cx="2055223" cy="93181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5058B6-9AAC-A13E-41FC-47CB2553E795}"/>
                </a:ext>
              </a:extLst>
            </p:cNvPr>
            <p:cNvSpPr txBox="1"/>
            <p:nvPr/>
          </p:nvSpPr>
          <p:spPr>
            <a:xfrm>
              <a:off x="1498146" y="1231561"/>
              <a:ext cx="86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T°</a:t>
              </a:r>
              <a:endParaRPr lang="en-US" dirty="0"/>
            </a:p>
          </p:txBody>
        </p:sp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809FB08-BD75-2BA1-E8C1-7D32A646F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90" b="22829"/>
            <a:stretch/>
          </p:blipFill>
          <p:spPr>
            <a:xfrm>
              <a:off x="3640183" y="1261109"/>
              <a:ext cx="1617617" cy="1242236"/>
            </a:xfrm>
            <a:prstGeom prst="rect">
              <a:avLst/>
            </a:prstGeom>
          </p:spPr>
        </p:pic>
        <p:pic>
          <p:nvPicPr>
            <p:cNvPr id="27" name="Picture 26" descr="A picture containing text, white&#10;&#10;Description automatically generated">
              <a:extLst>
                <a:ext uri="{FF2B5EF4-FFF2-40B4-BE49-F238E27FC236}">
                  <a16:creationId xmlns:a16="http://schemas.microsoft.com/office/drawing/2014/main" id="{DDD9E2A3-66A5-F886-C3E8-CCBCC510A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" b="18880"/>
            <a:stretch/>
          </p:blipFill>
          <p:spPr>
            <a:xfrm>
              <a:off x="3621949" y="2689118"/>
              <a:ext cx="1522367" cy="123627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324DED-2BFA-7475-DB86-4C6B7580ED61}"/>
              </a:ext>
            </a:extLst>
          </p:cNvPr>
          <p:cNvGrpSpPr/>
          <p:nvPr/>
        </p:nvGrpSpPr>
        <p:grpSpPr>
          <a:xfrm>
            <a:off x="6248401" y="1781176"/>
            <a:ext cx="5009870" cy="3547182"/>
            <a:chOff x="6639612" y="2139383"/>
            <a:chExt cx="4113833" cy="3084199"/>
          </a:xfrm>
        </p:grpSpPr>
        <p:pic>
          <p:nvPicPr>
            <p:cNvPr id="34" name="Picture 33" descr="Chart, scatter chart&#10;&#10;Description automatically generated">
              <a:extLst>
                <a:ext uri="{FF2B5EF4-FFF2-40B4-BE49-F238E27FC236}">
                  <a16:creationId xmlns:a16="http://schemas.microsoft.com/office/drawing/2014/main" id="{57623AA4-089D-3B4D-412B-D312B55C8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612" y="2139383"/>
              <a:ext cx="4113833" cy="3084199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4ACBD2F-70D4-6A4D-6D41-7BFF630BFA38}"/>
                </a:ext>
              </a:extLst>
            </p:cNvPr>
            <p:cNvSpPr/>
            <p:nvPr/>
          </p:nvSpPr>
          <p:spPr>
            <a:xfrm>
              <a:off x="8806994" y="4291311"/>
              <a:ext cx="1402236" cy="70674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105BB2-3B80-41B4-6EB7-19C6C7CF8DC3}"/>
              </a:ext>
            </a:extLst>
          </p:cNvPr>
          <p:cNvSpPr txBox="1"/>
          <p:nvPr/>
        </p:nvSpPr>
        <p:spPr>
          <a:xfrm>
            <a:off x="8100918" y="1747451"/>
            <a:ext cx="786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5750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17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DDE8230-019B-4457-71A0-C2F86D908EAE}"/>
              </a:ext>
            </a:extLst>
          </p:cNvPr>
          <p:cNvGrpSpPr/>
          <p:nvPr/>
        </p:nvGrpSpPr>
        <p:grpSpPr>
          <a:xfrm>
            <a:off x="0" y="4530035"/>
            <a:ext cx="5266479" cy="2327965"/>
            <a:chOff x="838200" y="4319451"/>
            <a:chExt cx="5359900" cy="2442274"/>
          </a:xfrm>
        </p:grpSpPr>
        <p:pic>
          <p:nvPicPr>
            <p:cNvPr id="45" name="Picture 4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929631B-BBD2-71B8-D9E9-9F90524E1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24" t="41650" r="20358" b="16424"/>
            <a:stretch/>
          </p:blipFill>
          <p:spPr>
            <a:xfrm>
              <a:off x="986246" y="4319451"/>
              <a:ext cx="5046844" cy="2442274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3B301C7-BDFE-1D2A-0215-2C3E62F3E5F6}"/>
                </a:ext>
              </a:extLst>
            </p:cNvPr>
            <p:cNvSpPr/>
            <p:nvPr/>
          </p:nvSpPr>
          <p:spPr>
            <a:xfrm>
              <a:off x="838200" y="4439729"/>
              <a:ext cx="5359900" cy="564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</a:rPr>
                <a:t>Transport vertical associé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E3041C45-6FEA-AD50-A436-FDA0C0418F6F}"/>
              </a:ext>
            </a:extLst>
          </p:cNvPr>
          <p:cNvSpPr/>
          <p:nvPr/>
        </p:nvSpPr>
        <p:spPr>
          <a:xfrm>
            <a:off x="3082058" y="5775121"/>
            <a:ext cx="1402236" cy="70674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A18767E6-6640-AE2B-1A26-4F67F6E918CE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D42683-0CB4-FDD5-46DE-80CCE0FB0987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5401A8-2BBE-B46B-95B3-9BCA4EF6A95D}"/>
              </a:ext>
            </a:extLst>
          </p:cNvPr>
          <p:cNvSpPr txBox="1"/>
          <p:nvPr/>
        </p:nvSpPr>
        <p:spPr>
          <a:xfrm>
            <a:off x="1498146" y="1231561"/>
            <a:ext cx="866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T°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A26DE2-E17A-39CF-91E3-136C0E550037}"/>
              </a:ext>
            </a:extLst>
          </p:cNvPr>
          <p:cNvSpPr txBox="1"/>
          <p:nvPr/>
        </p:nvSpPr>
        <p:spPr>
          <a:xfrm>
            <a:off x="5175773" y="5888649"/>
            <a:ext cx="4332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Subduction O2 </a:t>
            </a:r>
            <a:r>
              <a:rPr lang="fr-FR" sz="2000" i="1" dirty="0"/>
              <a:t>(E. d’</a:t>
            </a:r>
            <a:r>
              <a:rPr lang="fr-FR" sz="2000" i="1" dirty="0" err="1"/>
              <a:t>Asaro</a:t>
            </a:r>
            <a:r>
              <a:rPr lang="fr-FR" sz="2000" i="1" dirty="0"/>
              <a:t>, </a:t>
            </a:r>
            <a:r>
              <a:rPr lang="fr-FR" sz="2000" i="1" dirty="0" err="1"/>
              <a:t>Comm</a:t>
            </a:r>
            <a:r>
              <a:rPr lang="fr-FR" sz="2000" i="1" dirty="0"/>
              <a:t>. pers.)  </a:t>
            </a:r>
            <a:endParaRPr lang="en-US" sz="2000" i="1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11E950-4116-7DAF-1257-985A21F95A53}"/>
              </a:ext>
            </a:extLst>
          </p:cNvPr>
          <p:cNvGrpSpPr/>
          <p:nvPr/>
        </p:nvGrpSpPr>
        <p:grpSpPr>
          <a:xfrm>
            <a:off x="367968" y="1231561"/>
            <a:ext cx="4889832" cy="2693829"/>
            <a:chOff x="367968" y="1231561"/>
            <a:chExt cx="4889832" cy="269382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C53A81C-B36B-211D-B7A0-5D1DEC37696C}"/>
                </a:ext>
              </a:extLst>
            </p:cNvPr>
            <p:cNvGrpSpPr/>
            <p:nvPr/>
          </p:nvGrpSpPr>
          <p:grpSpPr>
            <a:xfrm>
              <a:off x="367968" y="1428749"/>
              <a:ext cx="3272216" cy="2478509"/>
              <a:chOff x="367968" y="1370732"/>
              <a:chExt cx="3272216" cy="2478509"/>
            </a:xfrm>
          </p:grpSpPr>
          <p:pic>
            <p:nvPicPr>
              <p:cNvPr id="28" name="Picture 27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36703CA2-102B-89D8-6A2C-1769075896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3" r="50083" b="-1"/>
              <a:stretch/>
            </p:blipFill>
            <p:spPr>
              <a:xfrm>
                <a:off x="367968" y="1370732"/>
                <a:ext cx="3272216" cy="2478509"/>
              </a:xfrm>
              <a:prstGeom prst="rect">
                <a:avLst/>
              </a:prstGeom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5178E95-EE2F-E7C9-18C9-391687BC452D}"/>
                  </a:ext>
                </a:extLst>
              </p:cNvPr>
              <p:cNvSpPr/>
              <p:nvPr/>
            </p:nvSpPr>
            <p:spPr>
              <a:xfrm>
                <a:off x="1491750" y="2861440"/>
                <a:ext cx="2055223" cy="931817"/>
              </a:xfrm>
              <a:prstGeom prst="ellipse">
                <a:avLst/>
              </a:prstGeom>
              <a:noFill/>
              <a:ln w="285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5058B6-9AAC-A13E-41FC-47CB2553E795}"/>
                </a:ext>
              </a:extLst>
            </p:cNvPr>
            <p:cNvSpPr txBox="1"/>
            <p:nvPr/>
          </p:nvSpPr>
          <p:spPr>
            <a:xfrm>
              <a:off x="1498146" y="1231561"/>
              <a:ext cx="8667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T°</a:t>
              </a:r>
              <a:endParaRPr lang="en-US" dirty="0"/>
            </a:p>
          </p:txBody>
        </p:sp>
        <p:pic>
          <p:nvPicPr>
            <p:cNvPr id="26" name="Picture 2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809FB08-BD75-2BA1-E8C1-7D32A646F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90" b="22829"/>
            <a:stretch/>
          </p:blipFill>
          <p:spPr>
            <a:xfrm>
              <a:off x="3640183" y="1261109"/>
              <a:ext cx="1617617" cy="1242236"/>
            </a:xfrm>
            <a:prstGeom prst="rect">
              <a:avLst/>
            </a:prstGeom>
          </p:spPr>
        </p:pic>
        <p:pic>
          <p:nvPicPr>
            <p:cNvPr id="27" name="Picture 26" descr="A picture containing text, white&#10;&#10;Description automatically generated">
              <a:extLst>
                <a:ext uri="{FF2B5EF4-FFF2-40B4-BE49-F238E27FC236}">
                  <a16:creationId xmlns:a16="http://schemas.microsoft.com/office/drawing/2014/main" id="{DDD9E2A3-66A5-F886-C3E8-CCBCC510A4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7" b="18880"/>
            <a:stretch/>
          </p:blipFill>
          <p:spPr>
            <a:xfrm>
              <a:off x="3621949" y="2689118"/>
              <a:ext cx="1522367" cy="1236272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9324DED-2BFA-7475-DB86-4C6B7580ED61}"/>
              </a:ext>
            </a:extLst>
          </p:cNvPr>
          <p:cNvGrpSpPr/>
          <p:nvPr/>
        </p:nvGrpSpPr>
        <p:grpSpPr>
          <a:xfrm>
            <a:off x="6248401" y="1781176"/>
            <a:ext cx="5009870" cy="3547182"/>
            <a:chOff x="6639612" y="2139383"/>
            <a:chExt cx="4113833" cy="3084199"/>
          </a:xfrm>
        </p:grpSpPr>
        <p:pic>
          <p:nvPicPr>
            <p:cNvPr id="34" name="Picture 33" descr="Chart, scatter chart&#10;&#10;Description automatically generated">
              <a:extLst>
                <a:ext uri="{FF2B5EF4-FFF2-40B4-BE49-F238E27FC236}">
                  <a16:creationId xmlns:a16="http://schemas.microsoft.com/office/drawing/2014/main" id="{57623AA4-089D-3B4D-412B-D312B55C8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9612" y="2139383"/>
              <a:ext cx="4113833" cy="3084199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4ACBD2F-70D4-6A4D-6D41-7BFF630BFA38}"/>
                </a:ext>
              </a:extLst>
            </p:cNvPr>
            <p:cNvSpPr/>
            <p:nvPr/>
          </p:nvSpPr>
          <p:spPr>
            <a:xfrm>
              <a:off x="8806994" y="4291311"/>
              <a:ext cx="1402236" cy="706743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105BB2-3B80-41B4-6EB7-19C6C7CF8DC3}"/>
              </a:ext>
            </a:extLst>
          </p:cNvPr>
          <p:cNvSpPr txBox="1"/>
          <p:nvPr/>
        </p:nvSpPr>
        <p:spPr>
          <a:xfrm>
            <a:off x="8100918" y="1747451"/>
            <a:ext cx="7869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E5DC94F-6863-7037-8017-E8D1B6952D33}"/>
              </a:ext>
            </a:extLst>
          </p:cNvPr>
          <p:cNvSpPr/>
          <p:nvPr/>
        </p:nvSpPr>
        <p:spPr>
          <a:xfrm>
            <a:off x="1581784" y="2120712"/>
            <a:ext cx="9333234" cy="32752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</a:rPr>
              <a:t>Hétérogénéité de forme de MICRO entre les 2 profondeurs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</a:rPr>
              <a:t>Fortes abondances à -200m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</a:rPr>
              <a:t>Masse d’eau différente à -200m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fr-FR" sz="2400" dirty="0">
              <a:solidFill>
                <a:schemeClr val="tx1"/>
              </a:solidFill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chemeClr val="tx1"/>
                </a:solidFill>
              </a:rPr>
              <a:t>[O</a:t>
            </a:r>
            <a:r>
              <a:rPr lang="fr-FR" sz="2400" baseline="-25000" dirty="0">
                <a:solidFill>
                  <a:schemeClr val="tx1"/>
                </a:solidFill>
              </a:rPr>
              <a:t>2</a:t>
            </a:r>
            <a:r>
              <a:rPr lang="fr-FR" sz="2400" dirty="0">
                <a:solidFill>
                  <a:schemeClr val="tx1"/>
                </a:solidFill>
              </a:rPr>
              <a:t>] élevée à -200m = Subduction d’une masse d’eau</a:t>
            </a:r>
          </a:p>
        </p:txBody>
      </p:sp>
    </p:spTree>
    <p:extLst>
      <p:ext uri="{BB962C8B-B14F-4D97-AF65-F5344CB8AC3E}">
        <p14:creationId xmlns:p14="http://schemas.microsoft.com/office/powerpoint/2010/main" val="5811371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974A4AC8-3D5B-F97C-5B71-FDAAE2F8AE40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852C2E-C60B-229C-BE10-8AC83E00F023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A9CB09-6F31-1459-1CEA-7C4C21C168FE}"/>
              </a:ext>
            </a:extLst>
          </p:cNvPr>
          <p:cNvGrpSpPr/>
          <p:nvPr/>
        </p:nvGrpSpPr>
        <p:grpSpPr>
          <a:xfrm>
            <a:off x="438150" y="1554446"/>
            <a:ext cx="6721482" cy="4885684"/>
            <a:chOff x="507993" y="1533172"/>
            <a:chExt cx="6466779" cy="4823178"/>
          </a:xfrm>
        </p:grpSpPr>
        <p:pic>
          <p:nvPicPr>
            <p:cNvPr id="23" name="Picture 22" descr="Diagram&#10;&#10;Description automatically generated">
              <a:extLst>
                <a:ext uri="{FF2B5EF4-FFF2-40B4-BE49-F238E27FC236}">
                  <a16:creationId xmlns:a16="http://schemas.microsoft.com/office/drawing/2014/main" id="{B638C52F-CC82-257E-153A-467B403EA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93" y="1834809"/>
              <a:ext cx="6132957" cy="4355793"/>
            </a:xfrm>
            <a:prstGeom prst="rect">
              <a:avLst/>
            </a:prstGeom>
          </p:spPr>
        </p:pic>
        <p:sp>
          <p:nvSpPr>
            <p:cNvPr id="24" name="Multiplication Sign 23">
              <a:extLst>
                <a:ext uri="{FF2B5EF4-FFF2-40B4-BE49-F238E27FC236}">
                  <a16:creationId xmlns:a16="http://schemas.microsoft.com/office/drawing/2014/main" id="{7F362324-22B3-7F1A-F7DF-E66D3DF9FC3F}"/>
                </a:ext>
              </a:extLst>
            </p:cNvPr>
            <p:cNvSpPr/>
            <p:nvPr/>
          </p:nvSpPr>
          <p:spPr>
            <a:xfrm>
              <a:off x="720966" y="3238993"/>
              <a:ext cx="2804160" cy="1524000"/>
            </a:xfrm>
            <a:prstGeom prst="mathMultiply">
              <a:avLst>
                <a:gd name="adj1" fmla="val 143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Multiplication Sign 24">
              <a:extLst>
                <a:ext uri="{FF2B5EF4-FFF2-40B4-BE49-F238E27FC236}">
                  <a16:creationId xmlns:a16="http://schemas.microsoft.com/office/drawing/2014/main" id="{C492EBF3-2539-BEEC-35E9-6CC4F1D9DA3F}"/>
                </a:ext>
              </a:extLst>
            </p:cNvPr>
            <p:cNvSpPr/>
            <p:nvPr/>
          </p:nvSpPr>
          <p:spPr>
            <a:xfrm>
              <a:off x="3836790" y="1764958"/>
              <a:ext cx="2804160" cy="1524000"/>
            </a:xfrm>
            <a:prstGeom prst="mathMultiply">
              <a:avLst>
                <a:gd name="adj1" fmla="val 143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C052791-158F-CCEA-EB0F-0481ECAF6395}"/>
                </a:ext>
              </a:extLst>
            </p:cNvPr>
            <p:cNvSpPr txBox="1"/>
            <p:nvPr/>
          </p:nvSpPr>
          <p:spPr>
            <a:xfrm>
              <a:off x="5217227" y="3009407"/>
              <a:ext cx="175754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0" b="1" dirty="0">
                  <a:solidFill>
                    <a:srgbClr val="00B0F0"/>
                  </a:solidFill>
                </a:rPr>
                <a:t>?</a:t>
              </a:r>
              <a:endParaRPr lang="en-US" sz="100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E19CC36-1484-AC49-BD7C-A003F40481B3}"/>
                </a:ext>
              </a:extLst>
            </p:cNvPr>
            <p:cNvSpPr txBox="1"/>
            <p:nvPr/>
          </p:nvSpPr>
          <p:spPr>
            <a:xfrm>
              <a:off x="1783420" y="1572852"/>
              <a:ext cx="175754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0" b="1" dirty="0">
                  <a:solidFill>
                    <a:srgbClr val="002060"/>
                  </a:solidFill>
                </a:rPr>
                <a:t>?</a:t>
              </a:r>
              <a:endParaRPr lang="en-US" sz="10000" dirty="0">
                <a:solidFill>
                  <a:srgbClr val="00206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D054B33-7D2C-2F15-CC5D-D28551D82D67}"/>
                </a:ext>
              </a:extLst>
            </p:cNvPr>
            <p:cNvSpPr/>
            <p:nvPr/>
          </p:nvSpPr>
          <p:spPr>
            <a:xfrm>
              <a:off x="507993" y="1572852"/>
              <a:ext cx="3240613" cy="478349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2A36D16-EC4B-13AE-2446-7B22551CB5C4}"/>
                </a:ext>
              </a:extLst>
            </p:cNvPr>
            <p:cNvSpPr/>
            <p:nvPr/>
          </p:nvSpPr>
          <p:spPr>
            <a:xfrm rot="5400000">
              <a:off x="3571712" y="1586359"/>
              <a:ext cx="3229823" cy="312345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CD90273-7937-79C5-84C2-57F6C7E2ABC5}"/>
                </a:ext>
              </a:extLst>
            </p:cNvPr>
            <p:cNvSpPr/>
            <p:nvPr/>
          </p:nvSpPr>
          <p:spPr>
            <a:xfrm>
              <a:off x="3641207" y="4640623"/>
              <a:ext cx="3333565" cy="15896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37146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974A4AC8-3D5B-F97C-5B71-FDAAE2F8AE40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852C2E-C60B-229C-BE10-8AC83E00F023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B641B-143C-2805-81BB-B0AC031B0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" t="6383" r="5900" b="7375"/>
          <a:stretch/>
        </p:blipFill>
        <p:spPr>
          <a:xfrm>
            <a:off x="666751" y="2637890"/>
            <a:ext cx="6172200" cy="2895600"/>
          </a:xfrm>
          <a:prstGeom prst="rect">
            <a:avLst/>
          </a:prstGeom>
        </p:spPr>
      </p:pic>
      <p:sp>
        <p:nvSpPr>
          <p:cNvPr id="15" name="Arrow: Bent 14">
            <a:extLst>
              <a:ext uri="{FF2B5EF4-FFF2-40B4-BE49-F238E27FC236}">
                <a16:creationId xmlns:a16="http://schemas.microsoft.com/office/drawing/2014/main" id="{79A13483-401A-4F0B-A002-E8E66891BE7B}"/>
              </a:ext>
            </a:extLst>
          </p:cNvPr>
          <p:cNvSpPr/>
          <p:nvPr/>
        </p:nvSpPr>
        <p:spPr>
          <a:xfrm rot="10800000" flipH="1">
            <a:off x="967006" y="3426083"/>
            <a:ext cx="1023719" cy="1319213"/>
          </a:xfrm>
          <a:prstGeom prst="bentArrow">
            <a:avLst>
              <a:gd name="adj1" fmla="val 25000"/>
              <a:gd name="adj2" fmla="val 20816"/>
              <a:gd name="adj3" fmla="val 25000"/>
              <a:gd name="adj4" fmla="val 4375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EFBB50-6C5C-69B6-E5FF-D6ECF08B900F}"/>
              </a:ext>
            </a:extLst>
          </p:cNvPr>
          <p:cNvSpPr txBox="1"/>
          <p:nvPr/>
        </p:nvSpPr>
        <p:spPr>
          <a:xfrm>
            <a:off x="304799" y="1703864"/>
            <a:ext cx="5969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i="1" dirty="0"/>
              <a:t>Modification du schéma d’intrusion :</a:t>
            </a:r>
            <a:endParaRPr lang="en-US" sz="2800" i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BF32F13-ABB4-75BD-DF69-F1AC6E16FAEA}"/>
              </a:ext>
            </a:extLst>
          </p:cNvPr>
          <p:cNvSpPr/>
          <p:nvPr/>
        </p:nvSpPr>
        <p:spPr>
          <a:xfrm>
            <a:off x="7034610" y="3292879"/>
            <a:ext cx="4961733" cy="1585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Intégration de la composante verticale de la circulation</a:t>
            </a:r>
          </a:p>
        </p:txBody>
      </p:sp>
    </p:spTree>
    <p:extLst>
      <p:ext uri="{BB962C8B-B14F-4D97-AF65-F5344CB8AC3E}">
        <p14:creationId xmlns:p14="http://schemas.microsoft.com/office/powerpoint/2010/main" val="164996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  <a:endParaRPr lang="en-US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3950E8E2-4112-C07F-5B04-FA4404C12DB6}"/>
              </a:ext>
            </a:extLst>
          </p:cNvPr>
          <p:cNvSpPr/>
          <p:nvPr/>
        </p:nvSpPr>
        <p:spPr>
          <a:xfrm>
            <a:off x="3870587" y="675459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Le phytoplancton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C6803-25D2-F7EC-B818-5D27F7891393}"/>
              </a:ext>
            </a:extLst>
          </p:cNvPr>
          <p:cNvSpPr txBox="1"/>
          <p:nvPr/>
        </p:nvSpPr>
        <p:spPr>
          <a:xfrm>
            <a:off x="298854" y="543421"/>
            <a:ext cx="5951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Quels organismes ? </a:t>
            </a:r>
            <a:endParaRPr lang="en-US" sz="2800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F537AD-4044-551F-38C9-A617A6A8B9E9}"/>
              </a:ext>
            </a:extLst>
          </p:cNvPr>
          <p:cNvGrpSpPr/>
          <p:nvPr/>
        </p:nvGrpSpPr>
        <p:grpSpPr>
          <a:xfrm>
            <a:off x="813204" y="1422814"/>
            <a:ext cx="3502658" cy="2607906"/>
            <a:chOff x="298854" y="1625987"/>
            <a:chExt cx="3502658" cy="26079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9AAEFF-4A6A-A364-8A59-5B0EDED471F3}"/>
                </a:ext>
              </a:extLst>
            </p:cNvPr>
            <p:cNvGrpSpPr/>
            <p:nvPr/>
          </p:nvGrpSpPr>
          <p:grpSpPr>
            <a:xfrm>
              <a:off x="298854" y="1700987"/>
              <a:ext cx="3363996" cy="2532906"/>
              <a:chOff x="3149044" y="1078537"/>
              <a:chExt cx="3363996" cy="2532906"/>
            </a:xfrm>
          </p:grpSpPr>
          <p:pic>
            <p:nvPicPr>
              <p:cNvPr id="25" name="Picture 24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6D2779E-DF1B-36BA-7B2C-868E5422B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044" y="1380749"/>
                <a:ext cx="3174013" cy="2147419"/>
              </a:xfrm>
              <a:prstGeom prst="rect">
                <a:avLst/>
              </a:prstGeom>
              <a:noFill/>
              <a:ln w="28575">
                <a:noFill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B45774-DECD-EFE0-529F-6FA9C43A4864}"/>
                  </a:ext>
                </a:extLst>
              </p:cNvPr>
              <p:cNvSpPr txBox="1"/>
              <p:nvPr/>
            </p:nvSpPr>
            <p:spPr>
              <a:xfrm rot="16200000">
                <a:off x="5138865" y="2237268"/>
                <a:ext cx="2532906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dirty="0"/>
                  <a:t>https://biologo.com.br/bio/plancton/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A28F17-F202-96B7-26AF-86AEF40A6C28}"/>
                </a:ext>
              </a:extLst>
            </p:cNvPr>
            <p:cNvSpPr txBox="1"/>
            <p:nvPr/>
          </p:nvSpPr>
          <p:spPr>
            <a:xfrm>
              <a:off x="567287" y="1625987"/>
              <a:ext cx="3234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Micro-organismes marins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3951154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Slide Number Placeholder 4">
            <a:extLst>
              <a:ext uri="{FF2B5EF4-FFF2-40B4-BE49-F238E27FC236}">
                <a16:creationId xmlns:a16="http://schemas.microsoft.com/office/drawing/2014/main" id="{57CB9F49-10C5-08BE-A6AF-2C613943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1112CD-552D-1D89-8B49-864F02EDC7BF}"/>
              </a:ext>
            </a:extLst>
          </p:cNvPr>
          <p:cNvSpPr txBox="1"/>
          <p:nvPr/>
        </p:nvSpPr>
        <p:spPr>
          <a:xfrm>
            <a:off x="1555218" y="572060"/>
            <a:ext cx="87938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Le type de structure physique influence la distribution 3D des </a:t>
            </a:r>
            <a:r>
              <a:rPr lang="en-US" sz="2800" b="1" dirty="0" err="1">
                <a:solidFill>
                  <a:srgbClr val="C00000"/>
                </a:solidFill>
              </a:rPr>
              <a:t>organismes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phytoplanctoniques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721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19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7AB5405-1D48-8D6B-EBA7-2689BC893808}"/>
              </a:ext>
            </a:extLst>
          </p:cNvPr>
          <p:cNvGrpSpPr/>
          <p:nvPr/>
        </p:nvGrpSpPr>
        <p:grpSpPr>
          <a:xfrm>
            <a:off x="313334" y="1665841"/>
            <a:ext cx="11565331" cy="3063738"/>
            <a:chOff x="161924" y="956116"/>
            <a:chExt cx="11565331" cy="3063738"/>
          </a:xfrm>
        </p:grpSpPr>
        <p:pic>
          <p:nvPicPr>
            <p:cNvPr id="7" name="unknown.png" descr="unknown.png">
              <a:extLst>
                <a:ext uri="{FF2B5EF4-FFF2-40B4-BE49-F238E27FC236}">
                  <a16:creationId xmlns:a16="http://schemas.microsoft.com/office/drawing/2014/main" id="{560C2406-22BA-7FF7-6104-C66DF1FE4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6691" y="1666107"/>
              <a:ext cx="5300564" cy="222763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19894E01-CF02-30FB-C529-3FFFE5CC7BAF}"/>
                </a:ext>
              </a:extLst>
            </p:cNvPr>
            <p:cNvSpPr/>
            <p:nvPr/>
          </p:nvSpPr>
          <p:spPr>
            <a:xfrm>
              <a:off x="247650" y="1762125"/>
              <a:ext cx="5300564" cy="2227635"/>
            </a:xfrm>
            <a:prstGeom prst="cube">
              <a:avLst/>
            </a:prstGeom>
            <a:gradFill flip="none" rotWithShape="1">
              <a:gsLst>
                <a:gs pos="47000">
                  <a:srgbClr val="FF0000">
                    <a:alpha val="23000"/>
                  </a:srgb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9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105CE8-C29C-FE3D-934F-7752FD2E8DDA}"/>
                </a:ext>
              </a:extLst>
            </p:cNvPr>
            <p:cNvSpPr txBox="1"/>
            <p:nvPr/>
          </p:nvSpPr>
          <p:spPr>
            <a:xfrm>
              <a:off x="685800" y="1666107"/>
              <a:ext cx="2562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rgbClr val="FF0000"/>
                  </a:solidFill>
                </a:rPr>
                <a:t>JEA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5D2596-8A71-0A34-4B7C-5B1FF486B569}"/>
                </a:ext>
              </a:extLst>
            </p:cNvPr>
            <p:cNvSpPr txBox="1"/>
            <p:nvPr/>
          </p:nvSpPr>
          <p:spPr>
            <a:xfrm>
              <a:off x="4942696" y="1666107"/>
              <a:ext cx="981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>
                  <a:solidFill>
                    <a:srgbClr val="00B0F0"/>
                  </a:solidFill>
                </a:rPr>
                <a:t>VEA</a:t>
              </a:r>
              <a:endParaRPr lang="en-US" i="1" dirty="0">
                <a:solidFill>
                  <a:srgbClr val="00B0F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1F9A008-A2F2-6E41-80B8-77BEEEB560E5}"/>
                </a:ext>
              </a:extLst>
            </p:cNvPr>
            <p:cNvSpPr txBox="1"/>
            <p:nvPr/>
          </p:nvSpPr>
          <p:spPr>
            <a:xfrm>
              <a:off x="2500214" y="1666107"/>
              <a:ext cx="775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/>
                <a:t>Front</a:t>
              </a:r>
              <a:endParaRPr lang="en-US" i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D060CD6-65C4-BD09-98D5-FD75771BC030}"/>
                </a:ext>
              </a:extLst>
            </p:cNvPr>
            <p:cNvSpPr txBox="1"/>
            <p:nvPr/>
          </p:nvSpPr>
          <p:spPr>
            <a:xfrm>
              <a:off x="161925" y="2130837"/>
              <a:ext cx="3271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- </a:t>
              </a:r>
              <a:r>
                <a:rPr lang="fr-FR" sz="1200" dirty="0"/>
                <a:t>surface</a:t>
              </a:r>
              <a:endParaRPr lang="en-US" sz="12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B633B7-5E43-1E1B-25C0-C7E6159F3033}"/>
                </a:ext>
              </a:extLst>
            </p:cNvPr>
            <p:cNvSpPr txBox="1"/>
            <p:nvPr/>
          </p:nvSpPr>
          <p:spPr>
            <a:xfrm>
              <a:off x="161925" y="2690966"/>
              <a:ext cx="32717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- DCM</a:t>
              </a:r>
              <a:endParaRPr lang="en-US" sz="1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F4B59DF-1112-E29F-345A-411143D1A4D0}"/>
                </a:ext>
              </a:extLst>
            </p:cNvPr>
            <p:cNvSpPr txBox="1"/>
            <p:nvPr/>
          </p:nvSpPr>
          <p:spPr>
            <a:xfrm>
              <a:off x="161924" y="3650522"/>
              <a:ext cx="3271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- </a:t>
              </a:r>
              <a:r>
                <a:rPr lang="fr-FR" sz="1200" dirty="0"/>
                <a:t>100m</a:t>
              </a:r>
              <a:endParaRPr lang="en-US" sz="12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8949C7-6E91-8CB0-C2EC-6821CE46B5B8}"/>
                </a:ext>
              </a:extLst>
            </p:cNvPr>
            <p:cNvSpPr txBox="1"/>
            <p:nvPr/>
          </p:nvSpPr>
          <p:spPr>
            <a:xfrm>
              <a:off x="3461731" y="1738645"/>
              <a:ext cx="4172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+ MICRO</a:t>
              </a:r>
            </a:p>
            <a:p>
              <a:r>
                <a:rPr lang="fr-FR" b="1" dirty="0">
                  <a:solidFill>
                    <a:srgbClr val="7030A0"/>
                  </a:solidFill>
                </a:rPr>
                <a:t>+ NANO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F48053-F90C-49BD-212C-AC301861A738}"/>
                </a:ext>
              </a:extLst>
            </p:cNvPr>
            <p:cNvSpPr txBox="1"/>
            <p:nvPr/>
          </p:nvSpPr>
          <p:spPr>
            <a:xfrm>
              <a:off x="1215148" y="2725317"/>
              <a:ext cx="4172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+ MICRO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BEB3218-4625-EFEB-910E-1670E7C79B05}"/>
                </a:ext>
              </a:extLst>
            </p:cNvPr>
            <p:cNvSpPr txBox="1"/>
            <p:nvPr/>
          </p:nvSpPr>
          <p:spPr>
            <a:xfrm>
              <a:off x="3433663" y="2730773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</a:rPr>
                <a:t>+ NANO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64D84A-6E70-FBD1-45CD-76EBE8DCBA80}"/>
                </a:ext>
              </a:extLst>
            </p:cNvPr>
            <p:cNvSpPr txBox="1"/>
            <p:nvPr/>
          </p:nvSpPr>
          <p:spPr>
            <a:xfrm>
              <a:off x="1215147" y="3373523"/>
              <a:ext cx="4172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+ MICRO</a:t>
              </a:r>
            </a:p>
            <a:p>
              <a:r>
                <a:rPr lang="fr-FR" b="1" dirty="0">
                  <a:solidFill>
                    <a:srgbClr val="7030A0"/>
                  </a:solidFill>
                </a:rPr>
                <a:t>+ NANO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B392F9-51F1-B27B-145B-7E139BFF1401}"/>
                </a:ext>
              </a:extLst>
            </p:cNvPr>
            <p:cNvSpPr txBox="1"/>
            <p:nvPr/>
          </p:nvSpPr>
          <p:spPr>
            <a:xfrm>
              <a:off x="366712" y="956116"/>
              <a:ext cx="5434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u="sng" dirty="0"/>
                <a:t>Front</a:t>
              </a:r>
              <a:r>
                <a:rPr lang="fr-FR" sz="2400" u="sng" dirty="0"/>
                <a:t> sud-Baléares (PROTEVSMED-SWOT)</a:t>
              </a:r>
              <a:endParaRPr lang="en-US" sz="2400" u="sng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473D1B-CA2D-E49F-9748-DB81027BAEC1}"/>
                </a:ext>
              </a:extLst>
            </p:cNvPr>
            <p:cNvSpPr txBox="1"/>
            <p:nvPr/>
          </p:nvSpPr>
          <p:spPr>
            <a:xfrm>
              <a:off x="6224587" y="956116"/>
              <a:ext cx="5434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u="sng" dirty="0"/>
                <a:t>Tourbillon</a:t>
              </a:r>
              <a:r>
                <a:rPr lang="fr-FR" sz="2400" u="sng" dirty="0"/>
                <a:t> nord-Baléares (CALYPSO)</a:t>
              </a:r>
              <a:endParaRPr lang="en-US" sz="2400" u="sng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004E2A3-FB47-E976-6612-3D44AD3A12CF}"/>
                </a:ext>
              </a:extLst>
            </p:cNvPr>
            <p:cNvSpPr/>
            <p:nvPr/>
          </p:nvSpPr>
          <p:spPr>
            <a:xfrm>
              <a:off x="7278612" y="3194831"/>
              <a:ext cx="655713" cy="563065"/>
            </a:xfrm>
            <a:prstGeom prst="rect">
              <a:avLst/>
            </a:prstGeom>
            <a:solidFill>
              <a:srgbClr val="284B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86BBD51-141E-F66B-733F-EE96A40F384F}"/>
                </a:ext>
              </a:extLst>
            </p:cNvPr>
            <p:cNvSpPr/>
            <p:nvPr/>
          </p:nvSpPr>
          <p:spPr>
            <a:xfrm>
              <a:off x="10764762" y="3250737"/>
              <a:ext cx="655713" cy="563065"/>
            </a:xfrm>
            <a:prstGeom prst="rect">
              <a:avLst/>
            </a:prstGeom>
            <a:solidFill>
              <a:srgbClr val="294C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F830AB0-5231-EF41-303E-7E301CB561FF}"/>
                </a:ext>
              </a:extLst>
            </p:cNvPr>
            <p:cNvSpPr txBox="1"/>
            <p:nvPr/>
          </p:nvSpPr>
          <p:spPr>
            <a:xfrm>
              <a:off x="6736313" y="2046422"/>
              <a:ext cx="1536866" cy="338554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Phytoplancton</a:t>
              </a:r>
              <a:endParaRPr lang="en-US" sz="1600" b="1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699CF2-271A-E7CE-D9C4-BA0C101BB7A7}"/>
              </a:ext>
            </a:extLst>
          </p:cNvPr>
          <p:cNvSpPr txBox="1"/>
          <p:nvPr/>
        </p:nvSpPr>
        <p:spPr>
          <a:xfrm>
            <a:off x="10451373" y="4323025"/>
            <a:ext cx="142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Schéma : CALYPSO</a:t>
            </a:r>
            <a:r>
              <a:rPr lang="fr-FR" sz="1200" dirty="0"/>
              <a:t> </a:t>
            </a:r>
            <a:endParaRPr lang="en-US" sz="12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E88E48-16A6-D648-F7EC-95DE7104CACF}"/>
              </a:ext>
            </a:extLst>
          </p:cNvPr>
          <p:cNvSpPr txBox="1"/>
          <p:nvPr/>
        </p:nvSpPr>
        <p:spPr>
          <a:xfrm>
            <a:off x="1555218" y="572060"/>
            <a:ext cx="87938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Le type de structure physique influence la distribution 3D des </a:t>
            </a:r>
            <a:r>
              <a:rPr lang="en-US" sz="2800" b="1" dirty="0" err="1">
                <a:solidFill>
                  <a:srgbClr val="C00000"/>
                </a:solidFill>
              </a:rPr>
              <a:t>organismes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phytoplanctoniques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5E4B269-7499-14B9-43C9-AAF2582BA18D}"/>
              </a:ext>
            </a:extLst>
          </p:cNvPr>
          <p:cNvSpPr txBox="1"/>
          <p:nvPr/>
        </p:nvSpPr>
        <p:spPr>
          <a:xfrm>
            <a:off x="10035019" y="2404393"/>
            <a:ext cx="1536866" cy="338554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Tourbillon</a:t>
            </a:r>
            <a:endParaRPr lang="en-US" sz="1600" b="1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5D447DF4-6235-C2AF-48F5-8BF0535526E3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664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450719D-F85E-C1BB-21EF-EF0200E191D6}"/>
              </a:ext>
            </a:extLst>
          </p:cNvPr>
          <p:cNvSpPr/>
          <p:nvPr/>
        </p:nvSpPr>
        <p:spPr>
          <a:xfrm>
            <a:off x="6784626" y="4862444"/>
            <a:ext cx="4584694" cy="16371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Distribution en mosaïque des communautés selon le transport de masse d’eau :</a:t>
            </a:r>
            <a:r>
              <a:rPr lang="fr-FR" sz="2400" b="1" dirty="0">
                <a:solidFill>
                  <a:schemeClr val="tx1"/>
                </a:solidFill>
              </a:rPr>
              <a:t> formation de micro-niches écologiques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19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157C4335-98DA-3997-B55D-0834E007E0BB}"/>
              </a:ext>
            </a:extLst>
          </p:cNvPr>
          <p:cNvSpPr/>
          <p:nvPr/>
        </p:nvSpPr>
        <p:spPr>
          <a:xfrm>
            <a:off x="605585" y="4856632"/>
            <a:ext cx="4584694" cy="163718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Séparation des communautés selon le type de masse d’eau : </a:t>
            </a:r>
            <a:r>
              <a:rPr lang="fr-FR" sz="2400" b="1" dirty="0">
                <a:solidFill>
                  <a:schemeClr val="tx1"/>
                </a:solidFill>
              </a:rPr>
              <a:t>formation de modèles écologiques bimodaux   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81E345-3575-76C2-4501-8B6B86A2CE1A}"/>
              </a:ext>
            </a:extLst>
          </p:cNvPr>
          <p:cNvSpPr txBox="1"/>
          <p:nvPr/>
        </p:nvSpPr>
        <p:spPr>
          <a:xfrm>
            <a:off x="1555218" y="572060"/>
            <a:ext cx="87938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Le type de structure physique influence la distribution 3D des </a:t>
            </a:r>
            <a:r>
              <a:rPr lang="en-US" sz="2800" b="1" dirty="0" err="1">
                <a:solidFill>
                  <a:srgbClr val="C00000"/>
                </a:solidFill>
              </a:rPr>
              <a:t>organismes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phytoplanctoniques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A970AA-BD51-44B7-3F35-7EBBA780C935}"/>
              </a:ext>
            </a:extLst>
          </p:cNvPr>
          <p:cNvSpPr txBox="1"/>
          <p:nvPr/>
        </p:nvSpPr>
        <p:spPr>
          <a:xfrm>
            <a:off x="10451373" y="4323025"/>
            <a:ext cx="142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Schéma : CALYPSO</a:t>
            </a:r>
            <a:r>
              <a:rPr lang="fr-FR" sz="1200" dirty="0"/>
              <a:t> </a:t>
            </a:r>
            <a:endParaRPr lang="en-US" sz="12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7ED21E2-9BDB-C841-E34B-F82031ABB0B1}"/>
              </a:ext>
            </a:extLst>
          </p:cNvPr>
          <p:cNvSpPr txBox="1"/>
          <p:nvPr/>
        </p:nvSpPr>
        <p:spPr>
          <a:xfrm>
            <a:off x="837210" y="2375832"/>
            <a:ext cx="2562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>
                <a:solidFill>
                  <a:srgbClr val="FF0000"/>
                </a:solidFill>
              </a:rPr>
              <a:t>JEA</a:t>
            </a:r>
            <a:endParaRPr lang="en-US" i="1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C9E35A9-6910-B50E-EF34-FD0AC47BED6B}"/>
              </a:ext>
            </a:extLst>
          </p:cNvPr>
          <p:cNvSpPr txBox="1"/>
          <p:nvPr/>
        </p:nvSpPr>
        <p:spPr>
          <a:xfrm>
            <a:off x="5094106" y="2375832"/>
            <a:ext cx="9810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i="1" dirty="0">
                <a:solidFill>
                  <a:srgbClr val="00B0F0"/>
                </a:solidFill>
              </a:rPr>
              <a:t>VEA</a:t>
            </a:r>
            <a:endParaRPr lang="en-US" i="1" dirty="0">
              <a:solidFill>
                <a:srgbClr val="00B0F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2981AFC-56F7-D0BA-622A-C22C1E498AEF}"/>
              </a:ext>
            </a:extLst>
          </p:cNvPr>
          <p:cNvGrpSpPr/>
          <p:nvPr/>
        </p:nvGrpSpPr>
        <p:grpSpPr>
          <a:xfrm>
            <a:off x="313334" y="1665841"/>
            <a:ext cx="11565331" cy="3063738"/>
            <a:chOff x="161924" y="956116"/>
            <a:chExt cx="11565331" cy="3063738"/>
          </a:xfrm>
        </p:grpSpPr>
        <p:pic>
          <p:nvPicPr>
            <p:cNvPr id="45" name="unknown.png" descr="unknown.png">
              <a:extLst>
                <a:ext uri="{FF2B5EF4-FFF2-40B4-BE49-F238E27FC236}">
                  <a16:creationId xmlns:a16="http://schemas.microsoft.com/office/drawing/2014/main" id="{D46C9A53-DA8F-A184-BB92-A79ABEA2F9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26691" y="1666107"/>
              <a:ext cx="5300564" cy="222763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6" name="Cube 45">
              <a:extLst>
                <a:ext uri="{FF2B5EF4-FFF2-40B4-BE49-F238E27FC236}">
                  <a16:creationId xmlns:a16="http://schemas.microsoft.com/office/drawing/2014/main" id="{BE905AFC-E38F-7992-6090-70000E119726}"/>
                </a:ext>
              </a:extLst>
            </p:cNvPr>
            <p:cNvSpPr/>
            <p:nvPr/>
          </p:nvSpPr>
          <p:spPr>
            <a:xfrm>
              <a:off x="247650" y="1762125"/>
              <a:ext cx="5300564" cy="2227635"/>
            </a:xfrm>
            <a:prstGeom prst="cube">
              <a:avLst/>
            </a:prstGeom>
            <a:gradFill flip="none" rotWithShape="1">
              <a:gsLst>
                <a:gs pos="47000">
                  <a:srgbClr val="FF0000">
                    <a:alpha val="23000"/>
                  </a:srgb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98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84981E9-19C5-7F46-8A45-0E64873C797E}"/>
                </a:ext>
              </a:extLst>
            </p:cNvPr>
            <p:cNvSpPr txBox="1"/>
            <p:nvPr/>
          </p:nvSpPr>
          <p:spPr>
            <a:xfrm>
              <a:off x="685800" y="1666107"/>
              <a:ext cx="2562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i="1" dirty="0">
                  <a:solidFill>
                    <a:srgbClr val="FF0000"/>
                  </a:solidFill>
                </a:rPr>
                <a:t>JEA</a:t>
              </a:r>
              <a:endParaRPr lang="en-US" i="1" dirty="0">
                <a:solidFill>
                  <a:srgbClr val="FF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74A5812-9E2A-2451-980E-2234D349ECD5}"/>
                </a:ext>
              </a:extLst>
            </p:cNvPr>
            <p:cNvSpPr txBox="1"/>
            <p:nvPr/>
          </p:nvSpPr>
          <p:spPr>
            <a:xfrm>
              <a:off x="4942696" y="1666107"/>
              <a:ext cx="9810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>
                  <a:solidFill>
                    <a:srgbClr val="00B0F0"/>
                  </a:solidFill>
                </a:rPr>
                <a:t>VEA</a:t>
              </a:r>
              <a:endParaRPr lang="en-US" i="1" dirty="0">
                <a:solidFill>
                  <a:srgbClr val="00B0F0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7AC0BE5-DBD1-B449-3695-315ACF8B22F1}"/>
                </a:ext>
              </a:extLst>
            </p:cNvPr>
            <p:cNvSpPr txBox="1"/>
            <p:nvPr/>
          </p:nvSpPr>
          <p:spPr>
            <a:xfrm>
              <a:off x="2500214" y="1666107"/>
              <a:ext cx="7758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i="1" dirty="0"/>
                <a:t>Front</a:t>
              </a:r>
              <a:endParaRPr lang="en-US" i="1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B3DE348-B3C6-2370-A29E-43DBA5B11456}"/>
                </a:ext>
              </a:extLst>
            </p:cNvPr>
            <p:cNvSpPr txBox="1"/>
            <p:nvPr/>
          </p:nvSpPr>
          <p:spPr>
            <a:xfrm>
              <a:off x="161925" y="2130837"/>
              <a:ext cx="3271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- </a:t>
              </a:r>
              <a:r>
                <a:rPr lang="fr-FR" sz="1200" dirty="0"/>
                <a:t>surface</a:t>
              </a:r>
              <a:endParaRPr lang="en-US" sz="12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AA8DCD6-0AB0-AE63-1A9D-462F2FF0651B}"/>
                </a:ext>
              </a:extLst>
            </p:cNvPr>
            <p:cNvSpPr txBox="1"/>
            <p:nvPr/>
          </p:nvSpPr>
          <p:spPr>
            <a:xfrm>
              <a:off x="161925" y="2690966"/>
              <a:ext cx="32717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- DCM</a:t>
              </a:r>
              <a:endParaRPr lang="en-US" sz="1200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716713C-5BA9-090B-4714-F1B8F4BE7FFF}"/>
                </a:ext>
              </a:extLst>
            </p:cNvPr>
            <p:cNvSpPr txBox="1"/>
            <p:nvPr/>
          </p:nvSpPr>
          <p:spPr>
            <a:xfrm>
              <a:off x="161924" y="3650522"/>
              <a:ext cx="3271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- </a:t>
              </a:r>
              <a:r>
                <a:rPr lang="fr-FR" sz="1200" dirty="0"/>
                <a:t>100m</a:t>
              </a:r>
              <a:endParaRPr lang="en-US" sz="1200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E89E162-6517-B8B9-6E2A-3F04B88CCFF7}"/>
                </a:ext>
              </a:extLst>
            </p:cNvPr>
            <p:cNvSpPr txBox="1"/>
            <p:nvPr/>
          </p:nvSpPr>
          <p:spPr>
            <a:xfrm>
              <a:off x="3461731" y="1738645"/>
              <a:ext cx="4172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+ MICRO</a:t>
              </a:r>
            </a:p>
            <a:p>
              <a:r>
                <a:rPr lang="fr-FR" b="1" dirty="0">
                  <a:solidFill>
                    <a:srgbClr val="7030A0"/>
                  </a:solidFill>
                </a:rPr>
                <a:t>+ NANO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283DAF1-A980-B3DD-83A2-C757A5228E59}"/>
                </a:ext>
              </a:extLst>
            </p:cNvPr>
            <p:cNvSpPr txBox="1"/>
            <p:nvPr/>
          </p:nvSpPr>
          <p:spPr>
            <a:xfrm>
              <a:off x="1215148" y="2725317"/>
              <a:ext cx="41729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+ MICRO</a:t>
              </a:r>
              <a:endParaRPr lang="en-US" b="1" dirty="0">
                <a:solidFill>
                  <a:srgbClr val="00B05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8B6955E-BCD5-FB60-52D6-0BAD7C8F3C71}"/>
                </a:ext>
              </a:extLst>
            </p:cNvPr>
            <p:cNvSpPr txBox="1"/>
            <p:nvPr/>
          </p:nvSpPr>
          <p:spPr>
            <a:xfrm>
              <a:off x="3433663" y="2730773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dirty="0">
                  <a:solidFill>
                    <a:srgbClr val="7030A0"/>
                  </a:solidFill>
                </a:rPr>
                <a:t>+ NANO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FABFC84-C49F-9300-73BC-24F79F460A8B}"/>
                </a:ext>
              </a:extLst>
            </p:cNvPr>
            <p:cNvSpPr txBox="1"/>
            <p:nvPr/>
          </p:nvSpPr>
          <p:spPr>
            <a:xfrm>
              <a:off x="1215147" y="3373523"/>
              <a:ext cx="4172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00B050"/>
                  </a:solidFill>
                </a:rPr>
                <a:t>+ MICRO</a:t>
              </a:r>
            </a:p>
            <a:p>
              <a:r>
                <a:rPr lang="fr-FR" b="1" dirty="0">
                  <a:solidFill>
                    <a:srgbClr val="7030A0"/>
                  </a:solidFill>
                </a:rPr>
                <a:t>+ NANO</a:t>
              </a:r>
              <a:endParaRPr lang="en-US" b="1" dirty="0">
                <a:solidFill>
                  <a:srgbClr val="7030A0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73705BE-93C3-A7C6-7DDA-2619B714DB4C}"/>
                </a:ext>
              </a:extLst>
            </p:cNvPr>
            <p:cNvSpPr txBox="1"/>
            <p:nvPr/>
          </p:nvSpPr>
          <p:spPr>
            <a:xfrm>
              <a:off x="366712" y="956116"/>
              <a:ext cx="5434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u="sng" dirty="0"/>
                <a:t>Front</a:t>
              </a:r>
              <a:r>
                <a:rPr lang="fr-FR" sz="2400" u="sng" dirty="0"/>
                <a:t> sud-Baléares (PROTEVSMED-SWOT)</a:t>
              </a:r>
              <a:endParaRPr lang="en-US" sz="2400" u="sng" dirty="0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E368C4D-C4EE-C403-436D-8BB57810650A}"/>
                </a:ext>
              </a:extLst>
            </p:cNvPr>
            <p:cNvSpPr txBox="1"/>
            <p:nvPr/>
          </p:nvSpPr>
          <p:spPr>
            <a:xfrm>
              <a:off x="6224587" y="956116"/>
              <a:ext cx="54340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u="sng" dirty="0"/>
                <a:t>Tourbillon</a:t>
              </a:r>
              <a:r>
                <a:rPr lang="fr-FR" sz="2400" u="sng" dirty="0"/>
                <a:t> nord-Baléares (CALYPSO)</a:t>
              </a:r>
              <a:endParaRPr lang="en-US" sz="2400" u="sng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883BFE5-F002-900A-8DE4-EF0172BEA6A2}"/>
                </a:ext>
              </a:extLst>
            </p:cNvPr>
            <p:cNvSpPr/>
            <p:nvPr/>
          </p:nvSpPr>
          <p:spPr>
            <a:xfrm>
              <a:off x="7278612" y="3194831"/>
              <a:ext cx="655713" cy="563065"/>
            </a:xfrm>
            <a:prstGeom prst="rect">
              <a:avLst/>
            </a:prstGeom>
            <a:solidFill>
              <a:srgbClr val="284B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559D63E-B208-FDAA-499B-7F210B0AA356}"/>
                </a:ext>
              </a:extLst>
            </p:cNvPr>
            <p:cNvSpPr/>
            <p:nvPr/>
          </p:nvSpPr>
          <p:spPr>
            <a:xfrm>
              <a:off x="10764762" y="3250737"/>
              <a:ext cx="655713" cy="563065"/>
            </a:xfrm>
            <a:prstGeom prst="rect">
              <a:avLst/>
            </a:prstGeom>
            <a:solidFill>
              <a:srgbClr val="294C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23985F5-37E5-A7C4-E265-677704A91E66}"/>
                </a:ext>
              </a:extLst>
            </p:cNvPr>
            <p:cNvSpPr txBox="1"/>
            <p:nvPr/>
          </p:nvSpPr>
          <p:spPr>
            <a:xfrm>
              <a:off x="6736313" y="2046422"/>
              <a:ext cx="1536866" cy="338554"/>
            </a:xfrm>
            <a:prstGeom prst="rect">
              <a:avLst/>
            </a:prstGeom>
            <a:solidFill>
              <a:schemeClr val="bg1">
                <a:alpha val="53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/>
                <a:t>Phytoplancton</a:t>
              </a:r>
              <a:endParaRPr lang="en-US" sz="1600" b="1" dirty="0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46FE73B2-87A1-3B65-2556-112A7DE81DD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9A90FEA-A86E-2F31-697B-CCEC30C6E411}"/>
              </a:ext>
            </a:extLst>
          </p:cNvPr>
          <p:cNvSpPr txBox="1"/>
          <p:nvPr/>
        </p:nvSpPr>
        <p:spPr>
          <a:xfrm>
            <a:off x="10035019" y="2404393"/>
            <a:ext cx="1536866" cy="338554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Tourbillon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733943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078BF6-FE1E-4E9B-6BA4-EBCB3BF8A876}"/>
              </a:ext>
            </a:extLst>
          </p:cNvPr>
          <p:cNvSpPr txBox="1"/>
          <p:nvPr/>
        </p:nvSpPr>
        <p:spPr>
          <a:xfrm>
            <a:off x="228600" y="628650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Ensuite … ? 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F8BA2C-B931-F53E-7EFC-D864F38DA1D8}"/>
              </a:ext>
            </a:extLst>
          </p:cNvPr>
          <p:cNvSpPr txBox="1"/>
          <p:nvPr/>
        </p:nvSpPr>
        <p:spPr>
          <a:xfrm rot="16200000">
            <a:off x="9023908" y="3747841"/>
            <a:ext cx="60944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https://www.esa.int/ESA_Multimedia/Images/2016/08/Barents_bloom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97991F78-6146-9535-4D6B-5234754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fr-FR" dirty="0"/>
              <a:t>20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BE6A59-3BBD-B1D5-96AE-23D94F3015A2}"/>
              </a:ext>
            </a:extLst>
          </p:cNvPr>
          <p:cNvSpPr txBox="1"/>
          <p:nvPr/>
        </p:nvSpPr>
        <p:spPr>
          <a:xfrm>
            <a:off x="97596" y="1809750"/>
            <a:ext cx="759625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i="1" dirty="0"/>
              <a:t>Dans le cadre de CALYPSO </a:t>
            </a:r>
            <a:r>
              <a:rPr lang="fr-FR" sz="2400" dirty="0"/>
              <a:t>: </a:t>
            </a:r>
          </a:p>
          <a:p>
            <a:r>
              <a:rPr lang="fr-FR" sz="2400" dirty="0"/>
              <a:t>Estimation des vitesses verticales </a:t>
            </a:r>
          </a:p>
          <a:p>
            <a:r>
              <a:rPr lang="fr-FR" sz="2400" dirty="0"/>
              <a:t>Données biogéochimiques/génomiques </a:t>
            </a:r>
          </a:p>
          <a:p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189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078BF6-FE1E-4E9B-6BA4-EBCB3BF8A876}"/>
              </a:ext>
            </a:extLst>
          </p:cNvPr>
          <p:cNvSpPr txBox="1"/>
          <p:nvPr/>
        </p:nvSpPr>
        <p:spPr>
          <a:xfrm>
            <a:off x="228600" y="628650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Ensuite … ? </a:t>
            </a:r>
            <a:endParaRPr lang="en-US" sz="28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F8BA2C-B931-F53E-7EFC-D864F38DA1D8}"/>
              </a:ext>
            </a:extLst>
          </p:cNvPr>
          <p:cNvSpPr txBox="1"/>
          <p:nvPr/>
        </p:nvSpPr>
        <p:spPr>
          <a:xfrm rot="16200000">
            <a:off x="9023908" y="3747841"/>
            <a:ext cx="60944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https://www.esa.int/ESA_Multimedia/Images/2016/08/Barents_bloom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97991F78-6146-9535-4D6B-5234754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1E8ABC-EA31-0267-A372-1908216BF26A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6F4F7-8136-5CB1-5380-1CBABF0F0380}"/>
              </a:ext>
            </a:extLst>
          </p:cNvPr>
          <p:cNvSpPr txBox="1"/>
          <p:nvPr/>
        </p:nvSpPr>
        <p:spPr>
          <a:xfrm>
            <a:off x="97596" y="1809750"/>
            <a:ext cx="75962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i="1" dirty="0"/>
              <a:t>Dans le cadre de CALYPSO </a:t>
            </a:r>
            <a:r>
              <a:rPr lang="fr-FR" sz="2400" dirty="0"/>
              <a:t>: </a:t>
            </a:r>
          </a:p>
          <a:p>
            <a:r>
              <a:rPr lang="fr-FR" sz="2400" dirty="0"/>
              <a:t>Estimation des vitesses verticales </a:t>
            </a:r>
          </a:p>
          <a:p>
            <a:r>
              <a:rPr lang="fr-FR" sz="2400" dirty="0"/>
              <a:t>Données biogéochimiques/génomiques </a:t>
            </a:r>
          </a:p>
          <a:p>
            <a:endParaRPr lang="fr-FR" sz="2400" i="1" dirty="0"/>
          </a:p>
          <a:p>
            <a:r>
              <a:rPr lang="fr-FR" sz="2400" i="1" dirty="0"/>
              <a:t>Poursuivre l’étude 3D du couplage biophysiques </a:t>
            </a:r>
            <a:r>
              <a:rPr lang="fr-FR" sz="2400" dirty="0"/>
              <a:t>: </a:t>
            </a:r>
          </a:p>
          <a:p>
            <a:r>
              <a:rPr lang="fr-FR" sz="2400" dirty="0"/>
              <a:t>projet BIOSWOT multidisciplinaire (physiques, biogéochimiques, génomiques, écologiques)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4174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078BF6-FE1E-4E9B-6BA4-EBCB3BF8A876}"/>
              </a:ext>
            </a:extLst>
          </p:cNvPr>
          <p:cNvSpPr txBox="1"/>
          <p:nvPr/>
        </p:nvSpPr>
        <p:spPr>
          <a:xfrm>
            <a:off x="228600" y="628650"/>
            <a:ext cx="3667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/>
              <a:t>Ensuite … ? 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BB954E-77B2-0F35-CD11-BA6E9168EF0E}"/>
              </a:ext>
            </a:extLst>
          </p:cNvPr>
          <p:cNvSpPr txBox="1"/>
          <p:nvPr/>
        </p:nvSpPr>
        <p:spPr>
          <a:xfrm>
            <a:off x="97596" y="1809750"/>
            <a:ext cx="75962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/>
          </a:p>
          <a:p>
            <a:r>
              <a:rPr lang="fr-FR" sz="2400" i="1" dirty="0"/>
              <a:t>Dans le cadre de CALYPSO </a:t>
            </a:r>
            <a:r>
              <a:rPr lang="fr-FR" sz="2400" dirty="0"/>
              <a:t>: </a:t>
            </a:r>
          </a:p>
          <a:p>
            <a:r>
              <a:rPr lang="fr-FR" sz="2400" dirty="0"/>
              <a:t>Estimation des vitesses verticales </a:t>
            </a:r>
          </a:p>
          <a:p>
            <a:r>
              <a:rPr lang="fr-FR" sz="2400" dirty="0"/>
              <a:t>Données biogéochimiques/génomiques </a:t>
            </a:r>
          </a:p>
          <a:p>
            <a:endParaRPr lang="fr-FR" sz="2400" i="1" dirty="0"/>
          </a:p>
          <a:p>
            <a:r>
              <a:rPr lang="fr-FR" sz="2400" i="1" dirty="0"/>
              <a:t>Poursuivre l’étude 3D du couplage biophysiques </a:t>
            </a:r>
            <a:r>
              <a:rPr lang="fr-FR" sz="2400" dirty="0"/>
              <a:t>: </a:t>
            </a:r>
          </a:p>
          <a:p>
            <a:r>
              <a:rPr lang="fr-FR" sz="2400" dirty="0"/>
              <a:t>projet BIOSWOT multidisciplinaire (physiques, biogéochimiques, génomiques, écologiques)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 descr="ESA - Barents bloom">
            <a:extLst>
              <a:ext uri="{FF2B5EF4-FFF2-40B4-BE49-F238E27FC236}">
                <a16:creationId xmlns:a16="http://schemas.microsoft.com/office/drawing/2014/main" id="{DA4FA23E-D0FE-9C98-0EAD-7F3975F55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462563"/>
            <a:ext cx="5086350" cy="639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20C43-DD7A-E696-08FC-A6B9D9B0774D}"/>
              </a:ext>
            </a:extLst>
          </p:cNvPr>
          <p:cNvSpPr txBox="1"/>
          <p:nvPr/>
        </p:nvSpPr>
        <p:spPr>
          <a:xfrm>
            <a:off x="7178078" y="2367855"/>
            <a:ext cx="4897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chemeClr val="bg1"/>
                </a:solidFill>
              </a:rPr>
              <a:t>Objectif : Comprendre l’histoire commune des masses d’eau et des organismes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2F8BA2C-B931-F53E-7EFC-D864F38DA1D8}"/>
              </a:ext>
            </a:extLst>
          </p:cNvPr>
          <p:cNvSpPr txBox="1"/>
          <p:nvPr/>
        </p:nvSpPr>
        <p:spPr>
          <a:xfrm rot="16200000">
            <a:off x="9023908" y="3747841"/>
            <a:ext cx="60944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https://www.esa.int/ESA_Multimedia/Images/2016/08/Barents_bloom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087CC9-8B5B-2131-E710-B3004100F1CA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051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21</a:t>
            </a:r>
          </a:p>
        </p:txBody>
      </p:sp>
      <p:pic>
        <p:nvPicPr>
          <p:cNvPr id="6" name="Picture 5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94184F99-9BB4-F86E-EF70-2C8AE7ECA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2193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153075-71E4-E456-73E7-1B881D6BA227}"/>
              </a:ext>
            </a:extLst>
          </p:cNvPr>
          <p:cNvSpPr txBox="1"/>
          <p:nvPr/>
        </p:nvSpPr>
        <p:spPr>
          <a:xfrm>
            <a:off x="3274979" y="2490046"/>
            <a:ext cx="56420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Merci pour votre attention ! </a:t>
            </a:r>
            <a:endParaRPr lang="en-US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3A8AE-6550-982C-19C5-21980F1E5F07}"/>
              </a:ext>
            </a:extLst>
          </p:cNvPr>
          <p:cNvSpPr txBox="1"/>
          <p:nvPr/>
        </p:nvSpPr>
        <p:spPr>
          <a:xfrm>
            <a:off x="1775636" y="3946178"/>
            <a:ext cx="86407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Merci à mes encadrants </a:t>
            </a:r>
            <a:r>
              <a:rPr lang="fr-FR" sz="2800" u="sng" dirty="0"/>
              <a:t>Gérald Grégori </a:t>
            </a:r>
            <a:r>
              <a:rPr lang="fr-FR" sz="2800" dirty="0"/>
              <a:t>et </a:t>
            </a:r>
            <a:r>
              <a:rPr lang="fr-FR" sz="2800" u="sng" dirty="0"/>
              <a:t>Andrea </a:t>
            </a:r>
            <a:r>
              <a:rPr lang="fr-FR" sz="2800" u="sng" dirty="0" err="1"/>
              <a:t>Doglioli</a:t>
            </a:r>
            <a:endParaRPr lang="fr-FR" sz="2800" u="sng" dirty="0"/>
          </a:p>
          <a:p>
            <a:pPr algn="ctr"/>
            <a:endParaRPr lang="fr-FR" sz="2800" u="sng" dirty="0"/>
          </a:p>
          <a:p>
            <a:pPr algn="ctr"/>
            <a:r>
              <a:rPr lang="fr-FR" sz="2800" dirty="0"/>
              <a:t> Merci à tous ceux qui m’ont aidé durant ce stage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067267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ASA's 'Perpetual Ocean' video tracks the seas' surface movements over two  years - The Verge">
            <a:extLst>
              <a:ext uri="{FF2B5EF4-FFF2-40B4-BE49-F238E27FC236}">
                <a16:creationId xmlns:a16="http://schemas.microsoft.com/office/drawing/2014/main" id="{94F85C88-B86E-9039-CF4A-1A9940274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41" y="1409540"/>
            <a:ext cx="4710663" cy="264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2</a:t>
            </a:r>
            <a:endParaRPr lang="en-US" dirty="0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E24CA42D-73B4-F411-4149-68F3FF4A9189}"/>
              </a:ext>
            </a:extLst>
          </p:cNvPr>
          <p:cNvSpPr/>
          <p:nvPr/>
        </p:nvSpPr>
        <p:spPr>
          <a:xfrm>
            <a:off x="3723588" y="609439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La circulation océanique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86118-012E-8F19-5F28-C61D2E40297E}"/>
              </a:ext>
            </a:extLst>
          </p:cNvPr>
          <p:cNvSpPr txBox="1"/>
          <p:nvPr/>
        </p:nvSpPr>
        <p:spPr>
          <a:xfrm>
            <a:off x="298854" y="543420"/>
            <a:ext cx="4630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Point historique</a:t>
            </a:r>
            <a:endParaRPr lang="en-US" sz="28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AE3C35-37C8-E87D-878D-6DB574B0A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00" y="1152860"/>
            <a:ext cx="3450417" cy="4277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31DA1E-209B-8779-81C7-B65FF3943041}"/>
              </a:ext>
            </a:extLst>
          </p:cNvPr>
          <p:cNvSpPr txBox="1"/>
          <p:nvPr/>
        </p:nvSpPr>
        <p:spPr>
          <a:xfrm>
            <a:off x="717663" y="6314580"/>
            <a:ext cx="235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Années 40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1B36C8-6318-4CD0-370D-03B21922D9A3}"/>
              </a:ext>
            </a:extLst>
          </p:cNvPr>
          <p:cNvGrpSpPr/>
          <p:nvPr/>
        </p:nvGrpSpPr>
        <p:grpSpPr>
          <a:xfrm>
            <a:off x="4114826" y="1583423"/>
            <a:ext cx="2558974" cy="2410757"/>
            <a:chOff x="4463995" y="1583423"/>
            <a:chExt cx="2558974" cy="2410757"/>
          </a:xfrm>
        </p:grpSpPr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6813A74B-4B30-0BB5-47EE-B1378F9CB9AD}"/>
                </a:ext>
              </a:extLst>
            </p:cNvPr>
            <p:cNvSpPr/>
            <p:nvPr/>
          </p:nvSpPr>
          <p:spPr>
            <a:xfrm>
              <a:off x="4463995" y="3077914"/>
              <a:ext cx="2558974" cy="916266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AFDD165-F75F-EEFC-9E37-563F2B8DDC88}"/>
                </a:ext>
              </a:extLst>
            </p:cNvPr>
            <p:cNvCxnSpPr>
              <a:cxnSpLocks/>
            </p:cNvCxnSpPr>
            <p:nvPr/>
          </p:nvCxnSpPr>
          <p:spPr>
            <a:xfrm>
              <a:off x="5533534" y="2583569"/>
              <a:ext cx="0" cy="845431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50AFE6E-2E58-06E4-A6F1-6956D99E31FD}"/>
                </a:ext>
              </a:extLst>
            </p:cNvPr>
            <p:cNvSpPr txBox="1"/>
            <p:nvPr/>
          </p:nvSpPr>
          <p:spPr>
            <a:xfrm>
              <a:off x="4904496" y="1935592"/>
              <a:ext cx="12580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/>
                <a:t>.</a:t>
              </a:r>
              <a:endParaRPr lang="en-US" sz="5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66FDAD5-5324-4E86-155A-6A3FDFD899B5}"/>
                </a:ext>
              </a:extLst>
            </p:cNvPr>
            <p:cNvSpPr txBox="1"/>
            <p:nvPr/>
          </p:nvSpPr>
          <p:spPr>
            <a:xfrm>
              <a:off x="4600575" y="1583423"/>
              <a:ext cx="242239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Bouées dérivantes</a:t>
              </a:r>
            </a:p>
            <a:p>
              <a:r>
                <a:rPr lang="fr-FR" dirty="0"/>
                <a:t>Méthodes numériques</a:t>
              </a:r>
            </a:p>
            <a:p>
              <a:r>
                <a:rPr lang="fr-FR" dirty="0"/>
                <a:t>Imagerie satellitaire</a:t>
              </a:r>
              <a:endParaRPr lang="en-US" dirty="0"/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41A830E-EF0A-18AE-D161-17AF278D83AF}"/>
              </a:ext>
            </a:extLst>
          </p:cNvPr>
          <p:cNvSpPr/>
          <p:nvPr/>
        </p:nvSpPr>
        <p:spPr>
          <a:xfrm>
            <a:off x="8061100" y="2139036"/>
            <a:ext cx="2551476" cy="8796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VARIABILITE SPATIO-TEMPORELLE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14A831-BC8D-3796-3D58-681D480B5EE7}"/>
              </a:ext>
            </a:extLst>
          </p:cNvPr>
          <p:cNvSpPr txBox="1"/>
          <p:nvPr/>
        </p:nvSpPr>
        <p:spPr>
          <a:xfrm>
            <a:off x="8061100" y="4294999"/>
            <a:ext cx="235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C00000"/>
                </a:solidFill>
              </a:rPr>
              <a:t>Années 2000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3961E5-B59B-C7BE-4656-0FC9CAF26037}"/>
              </a:ext>
            </a:extLst>
          </p:cNvPr>
          <p:cNvSpPr/>
          <p:nvPr/>
        </p:nvSpPr>
        <p:spPr>
          <a:xfrm>
            <a:off x="6131371" y="5033485"/>
            <a:ext cx="5695958" cy="137995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u="sng" dirty="0">
                <a:solidFill>
                  <a:schemeClr val="tx1"/>
                </a:solidFill>
              </a:rPr>
              <a:t>La circulation océanique influence </a:t>
            </a:r>
            <a:r>
              <a:rPr lang="fr-FR" sz="2000" b="1" dirty="0">
                <a:solidFill>
                  <a:schemeClr val="tx1"/>
                </a:solidFill>
              </a:rPr>
              <a:t>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La disponibilité des ressources (</a:t>
            </a:r>
            <a:r>
              <a:rPr lang="fr-FR" sz="2000" b="1" dirty="0" err="1">
                <a:solidFill>
                  <a:schemeClr val="tx1"/>
                </a:solidFill>
              </a:rPr>
              <a:t>nutriments+lumière</a:t>
            </a:r>
            <a:r>
              <a:rPr lang="fr-FR" sz="2000" b="1" dirty="0">
                <a:solidFill>
                  <a:schemeClr val="tx1"/>
                </a:solidFill>
              </a:rPr>
              <a:t>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2000" b="1" dirty="0">
                <a:solidFill>
                  <a:schemeClr val="tx1"/>
                </a:solidFill>
              </a:rPr>
              <a:t>Le transport des organismes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6E6A87-9AA1-9F4F-09A0-663AFF283A90}"/>
              </a:ext>
            </a:extLst>
          </p:cNvPr>
          <p:cNvSpPr txBox="1"/>
          <p:nvPr/>
        </p:nvSpPr>
        <p:spPr>
          <a:xfrm>
            <a:off x="106100" y="5580097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/>
              <a:t>Combinaison des résultats des travaux d’Ekman, Sverdrup et </a:t>
            </a:r>
            <a:r>
              <a:rPr lang="fr-FR" sz="1600" dirty="0" err="1"/>
              <a:t>Stommel</a:t>
            </a:r>
            <a:r>
              <a:rPr lang="fr-FR" sz="1600" dirty="0"/>
              <a:t> (</a:t>
            </a:r>
            <a:r>
              <a:rPr lang="fr-FR" sz="1600" i="1" dirty="0"/>
              <a:t>Cours OPB206, </a:t>
            </a:r>
            <a:r>
              <a:rPr lang="fr-FR" sz="1600" i="1" dirty="0" err="1"/>
              <a:t>M.Baklouti</a:t>
            </a:r>
            <a:r>
              <a:rPr lang="fr-FR" sz="1600" dirty="0"/>
              <a:t>).</a:t>
            </a:r>
            <a:endParaRPr lang="en-US" sz="1600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2A2D268-492C-CC34-6B44-BF1247530FD3}"/>
              </a:ext>
            </a:extLst>
          </p:cNvPr>
          <p:cNvSpPr/>
          <p:nvPr/>
        </p:nvSpPr>
        <p:spPr>
          <a:xfrm>
            <a:off x="826858" y="2864276"/>
            <a:ext cx="2135418" cy="89809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Circulation STATIONNAIRE</a:t>
            </a:r>
          </a:p>
        </p:txBody>
      </p:sp>
    </p:spTree>
    <p:extLst>
      <p:ext uri="{BB962C8B-B14F-4D97-AF65-F5344CB8AC3E}">
        <p14:creationId xmlns:p14="http://schemas.microsoft.com/office/powerpoint/2010/main" val="414401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DES CAMPAGNES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FD1BF5-31E8-908E-1486-89EC28FA1E43}"/>
              </a:ext>
            </a:extLst>
          </p:cNvPr>
          <p:cNvGrpSpPr/>
          <p:nvPr/>
        </p:nvGrpSpPr>
        <p:grpSpPr>
          <a:xfrm>
            <a:off x="4058133" y="1235214"/>
            <a:ext cx="4067175" cy="3136840"/>
            <a:chOff x="361950" y="542925"/>
            <a:chExt cx="5000625" cy="3992216"/>
          </a:xfrm>
        </p:grpSpPr>
        <p:pic>
          <p:nvPicPr>
            <p:cNvPr id="12" name="Picture 11" descr="Diagram, map&#10;&#10;Description automatically generated">
              <a:extLst>
                <a:ext uri="{FF2B5EF4-FFF2-40B4-BE49-F238E27FC236}">
                  <a16:creationId xmlns:a16="http://schemas.microsoft.com/office/drawing/2014/main" id="{35113A7D-6CC0-AAEE-AAEB-B884122FA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58" t="2069" r="11249"/>
            <a:stretch/>
          </p:blipFill>
          <p:spPr>
            <a:xfrm>
              <a:off x="361950" y="542925"/>
              <a:ext cx="4829175" cy="399221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090928B-3CB2-4651-2045-4BA117002C6F}"/>
                </a:ext>
              </a:extLst>
            </p:cNvPr>
            <p:cNvSpPr txBox="1"/>
            <p:nvPr/>
          </p:nvSpPr>
          <p:spPr>
            <a:xfrm>
              <a:off x="2619375" y="1289090"/>
              <a:ext cx="1647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2022</a:t>
              </a:r>
              <a:endParaRPr lang="en-US" sz="1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1356E45-D25F-87F9-A0D3-61651140219B}"/>
                </a:ext>
              </a:extLst>
            </p:cNvPr>
            <p:cNvSpPr txBox="1"/>
            <p:nvPr/>
          </p:nvSpPr>
          <p:spPr>
            <a:xfrm>
              <a:off x="3714750" y="3129588"/>
              <a:ext cx="16478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2018</a:t>
              </a:r>
              <a:endParaRPr lang="en-US" sz="1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528487-6683-39B9-03EA-B62491D1D091}"/>
              </a:ext>
            </a:extLst>
          </p:cNvPr>
          <p:cNvSpPr txBox="1"/>
          <p:nvPr/>
        </p:nvSpPr>
        <p:spPr>
          <a:xfrm>
            <a:off x="85071" y="487660"/>
            <a:ext cx="5850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400" dirty="0"/>
              <a:t>2 Campagnes autour des Îles Baléares</a:t>
            </a:r>
            <a:endParaRPr lang="en-US" sz="2400" dirty="0"/>
          </a:p>
        </p:txBody>
      </p:sp>
      <p:sp>
        <p:nvSpPr>
          <p:cNvPr id="9" name="Wave 8">
            <a:extLst>
              <a:ext uri="{FF2B5EF4-FFF2-40B4-BE49-F238E27FC236}">
                <a16:creationId xmlns:a16="http://schemas.microsoft.com/office/drawing/2014/main" id="{AFFB05FC-F050-60EB-6D79-B25B8BACA418}"/>
              </a:ext>
            </a:extLst>
          </p:cNvPr>
          <p:cNvSpPr/>
          <p:nvPr/>
        </p:nvSpPr>
        <p:spPr>
          <a:xfrm>
            <a:off x="696658" y="3641879"/>
            <a:ext cx="2932366" cy="844798"/>
          </a:xfrm>
          <a:prstGeom prst="wave">
            <a:avLst>
              <a:gd name="adj1" fmla="val 20000"/>
              <a:gd name="adj2" fmla="val 719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057D8E3-0C3C-9789-BBA3-3AA312C4051D}"/>
              </a:ext>
            </a:extLst>
          </p:cNvPr>
          <p:cNvSpPr/>
          <p:nvPr/>
        </p:nvSpPr>
        <p:spPr>
          <a:xfrm>
            <a:off x="1942535" y="3854728"/>
            <a:ext cx="515480" cy="419100"/>
          </a:xfrm>
          <a:custGeom>
            <a:avLst/>
            <a:gdLst>
              <a:gd name="connsiteX0" fmla="*/ 95250 w 515480"/>
              <a:gd name="connsiteY0" fmla="*/ 0 h 419100"/>
              <a:gd name="connsiteX1" fmla="*/ 428625 w 515480"/>
              <a:gd name="connsiteY1" fmla="*/ 85725 h 419100"/>
              <a:gd name="connsiteX2" fmla="*/ 476250 w 515480"/>
              <a:gd name="connsiteY2" fmla="*/ 123825 h 419100"/>
              <a:gd name="connsiteX3" fmla="*/ 514350 w 515480"/>
              <a:gd name="connsiteY3" fmla="*/ 228600 h 419100"/>
              <a:gd name="connsiteX4" fmla="*/ 504825 w 515480"/>
              <a:gd name="connsiteY4" fmla="*/ 304800 h 419100"/>
              <a:gd name="connsiteX5" fmla="*/ 400050 w 515480"/>
              <a:gd name="connsiteY5" fmla="*/ 400050 h 419100"/>
              <a:gd name="connsiteX6" fmla="*/ 333375 w 515480"/>
              <a:gd name="connsiteY6" fmla="*/ 419100 h 419100"/>
              <a:gd name="connsiteX7" fmla="*/ 266700 w 515480"/>
              <a:gd name="connsiteY7" fmla="*/ 409575 h 419100"/>
              <a:gd name="connsiteX8" fmla="*/ 85725 w 515480"/>
              <a:gd name="connsiteY8" fmla="*/ 304800 h 419100"/>
              <a:gd name="connsiteX9" fmla="*/ 19050 w 515480"/>
              <a:gd name="connsiteY9" fmla="*/ 257175 h 419100"/>
              <a:gd name="connsiteX10" fmla="*/ 0 w 515480"/>
              <a:gd name="connsiteY10" fmla="*/ 190500 h 419100"/>
              <a:gd name="connsiteX11" fmla="*/ 9525 w 515480"/>
              <a:gd name="connsiteY11" fmla="*/ 133350 h 419100"/>
              <a:gd name="connsiteX12" fmla="*/ 47625 w 515480"/>
              <a:gd name="connsiteY12" fmla="*/ 95250 h 419100"/>
              <a:gd name="connsiteX13" fmla="*/ 123825 w 515480"/>
              <a:gd name="connsiteY13" fmla="*/ 76200 h 419100"/>
              <a:gd name="connsiteX14" fmla="*/ 209550 w 515480"/>
              <a:gd name="connsiteY14" fmla="*/ 95250 h 419100"/>
              <a:gd name="connsiteX15" fmla="*/ 285750 w 515480"/>
              <a:gd name="connsiteY15" fmla="*/ 133350 h 419100"/>
              <a:gd name="connsiteX16" fmla="*/ 304800 w 515480"/>
              <a:gd name="connsiteY16" fmla="*/ 161925 h 419100"/>
              <a:gd name="connsiteX17" fmla="*/ 333375 w 515480"/>
              <a:gd name="connsiteY17" fmla="*/ 180975 h 419100"/>
              <a:gd name="connsiteX18" fmla="*/ 342900 w 515480"/>
              <a:gd name="connsiteY18" fmla="*/ 228600 h 419100"/>
              <a:gd name="connsiteX19" fmla="*/ 323850 w 515480"/>
              <a:gd name="connsiteY19" fmla="*/ 314325 h 419100"/>
              <a:gd name="connsiteX20" fmla="*/ 276225 w 515480"/>
              <a:gd name="connsiteY20" fmla="*/ 323850 h 419100"/>
              <a:gd name="connsiteX21" fmla="*/ 171450 w 515480"/>
              <a:gd name="connsiteY21" fmla="*/ 285750 h 419100"/>
              <a:gd name="connsiteX22" fmla="*/ 161925 w 515480"/>
              <a:gd name="connsiteY22" fmla="*/ 180975 h 419100"/>
              <a:gd name="connsiteX23" fmla="*/ 238125 w 515480"/>
              <a:gd name="connsiteY23" fmla="*/ 190500 h 419100"/>
              <a:gd name="connsiteX24" fmla="*/ 257175 w 515480"/>
              <a:gd name="connsiteY24" fmla="*/ 19050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15480" h="419100">
                <a:moveTo>
                  <a:pt x="95250" y="0"/>
                </a:moveTo>
                <a:cubicBezTo>
                  <a:pt x="148693" y="11452"/>
                  <a:pt x="341388" y="34837"/>
                  <a:pt x="428625" y="85725"/>
                </a:cubicBezTo>
                <a:cubicBezTo>
                  <a:pt x="446186" y="95969"/>
                  <a:pt x="460375" y="111125"/>
                  <a:pt x="476250" y="123825"/>
                </a:cubicBezTo>
                <a:cubicBezTo>
                  <a:pt x="482839" y="140297"/>
                  <a:pt x="513287" y="213713"/>
                  <a:pt x="514350" y="228600"/>
                </a:cubicBezTo>
                <a:cubicBezTo>
                  <a:pt x="516174" y="254133"/>
                  <a:pt x="517375" y="282490"/>
                  <a:pt x="504825" y="304800"/>
                </a:cubicBezTo>
                <a:cubicBezTo>
                  <a:pt x="495768" y="320901"/>
                  <a:pt x="434536" y="382807"/>
                  <a:pt x="400050" y="400050"/>
                </a:cubicBezTo>
                <a:cubicBezTo>
                  <a:pt x="386385" y="406882"/>
                  <a:pt x="345582" y="416048"/>
                  <a:pt x="333375" y="419100"/>
                </a:cubicBezTo>
                <a:cubicBezTo>
                  <a:pt x="311150" y="415925"/>
                  <a:pt x="287084" y="418983"/>
                  <a:pt x="266700" y="409575"/>
                </a:cubicBezTo>
                <a:cubicBezTo>
                  <a:pt x="203410" y="380364"/>
                  <a:pt x="141489" y="346623"/>
                  <a:pt x="85725" y="304800"/>
                </a:cubicBezTo>
                <a:cubicBezTo>
                  <a:pt x="38467" y="269356"/>
                  <a:pt x="60834" y="285031"/>
                  <a:pt x="19050" y="257175"/>
                </a:cubicBezTo>
                <a:cubicBezTo>
                  <a:pt x="14558" y="243700"/>
                  <a:pt x="0" y="202460"/>
                  <a:pt x="0" y="190500"/>
                </a:cubicBezTo>
                <a:cubicBezTo>
                  <a:pt x="0" y="171187"/>
                  <a:pt x="888" y="150624"/>
                  <a:pt x="9525" y="133350"/>
                </a:cubicBezTo>
                <a:cubicBezTo>
                  <a:pt x="17557" y="117286"/>
                  <a:pt x="31561" y="103282"/>
                  <a:pt x="47625" y="95250"/>
                </a:cubicBezTo>
                <a:cubicBezTo>
                  <a:pt x="71043" y="83541"/>
                  <a:pt x="123825" y="76200"/>
                  <a:pt x="123825" y="76200"/>
                </a:cubicBezTo>
                <a:cubicBezTo>
                  <a:pt x="152400" y="82550"/>
                  <a:pt x="181947" y="85508"/>
                  <a:pt x="209550" y="95250"/>
                </a:cubicBezTo>
                <a:cubicBezTo>
                  <a:pt x="236329" y="104701"/>
                  <a:pt x="285750" y="133350"/>
                  <a:pt x="285750" y="133350"/>
                </a:cubicBezTo>
                <a:cubicBezTo>
                  <a:pt x="292100" y="142875"/>
                  <a:pt x="296705" y="153830"/>
                  <a:pt x="304800" y="161925"/>
                </a:cubicBezTo>
                <a:cubicBezTo>
                  <a:pt x="312895" y="170020"/>
                  <a:pt x="327695" y="171036"/>
                  <a:pt x="333375" y="180975"/>
                </a:cubicBezTo>
                <a:cubicBezTo>
                  <a:pt x="341407" y="195031"/>
                  <a:pt x="339725" y="212725"/>
                  <a:pt x="342900" y="228600"/>
                </a:cubicBezTo>
                <a:cubicBezTo>
                  <a:pt x="336550" y="257175"/>
                  <a:pt x="340636" y="290344"/>
                  <a:pt x="323850" y="314325"/>
                </a:cubicBezTo>
                <a:cubicBezTo>
                  <a:pt x="314566" y="327588"/>
                  <a:pt x="292358" y="325194"/>
                  <a:pt x="276225" y="323850"/>
                </a:cubicBezTo>
                <a:cubicBezTo>
                  <a:pt x="234914" y="320407"/>
                  <a:pt x="206257" y="303153"/>
                  <a:pt x="171450" y="285750"/>
                </a:cubicBezTo>
                <a:cubicBezTo>
                  <a:pt x="153721" y="259156"/>
                  <a:pt x="116277" y="216479"/>
                  <a:pt x="161925" y="180975"/>
                </a:cubicBezTo>
                <a:cubicBezTo>
                  <a:pt x="182131" y="165260"/>
                  <a:pt x="212654" y="187953"/>
                  <a:pt x="238125" y="190500"/>
                </a:cubicBezTo>
                <a:cubicBezTo>
                  <a:pt x="244443" y="191132"/>
                  <a:pt x="250825" y="190500"/>
                  <a:pt x="257175" y="190500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Graphic 18" descr="Sailboat with solid fill">
            <a:extLst>
              <a:ext uri="{FF2B5EF4-FFF2-40B4-BE49-F238E27FC236}">
                <a16:creationId xmlns:a16="http://schemas.microsoft.com/office/drawing/2014/main" id="{4955E0BE-C99C-5719-94E6-BEEC971C5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86475" y="3143767"/>
            <a:ext cx="966223" cy="966223"/>
          </a:xfrm>
          <a:prstGeom prst="rect">
            <a:avLst/>
          </a:prstGeom>
        </p:spPr>
      </p:pic>
      <p:pic>
        <p:nvPicPr>
          <p:cNvPr id="21" name="Graphic 20" descr="Satellite outline">
            <a:extLst>
              <a:ext uri="{FF2B5EF4-FFF2-40B4-BE49-F238E27FC236}">
                <a16:creationId xmlns:a16="http://schemas.microsoft.com/office/drawing/2014/main" id="{380DC2CB-3240-E34F-FC5F-30AC22325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09562" y="1695882"/>
            <a:ext cx="1056982" cy="1056982"/>
          </a:xfrm>
          <a:prstGeom prst="rect">
            <a:avLst/>
          </a:prstGeom>
        </p:spPr>
      </p:pic>
      <p:pic>
        <p:nvPicPr>
          <p:cNvPr id="23" name="Graphic 22" descr="Laptop outline">
            <a:extLst>
              <a:ext uri="{FF2B5EF4-FFF2-40B4-BE49-F238E27FC236}">
                <a16:creationId xmlns:a16="http://schemas.microsoft.com/office/drawing/2014/main" id="{7FFDD28F-519D-B760-869E-D6908DBE25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93212" y="1773932"/>
            <a:ext cx="914400" cy="91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052220-05C2-C63A-DA6D-1A88DA9DD615}"/>
              </a:ext>
            </a:extLst>
          </p:cNvPr>
          <p:cNvSpPr txBox="1"/>
          <p:nvPr/>
        </p:nvSpPr>
        <p:spPr>
          <a:xfrm>
            <a:off x="2443161" y="3457213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Mesures </a:t>
            </a:r>
            <a:r>
              <a:rPr lang="fr-FR" i="1" dirty="0"/>
              <a:t>in situ</a:t>
            </a:r>
            <a:endParaRPr lang="en-US" i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05E0361-F49F-2C38-E705-323A4F4883D2}"/>
              </a:ext>
            </a:extLst>
          </p:cNvPr>
          <p:cNvSpPr txBox="1"/>
          <p:nvPr/>
        </p:nvSpPr>
        <p:spPr>
          <a:xfrm>
            <a:off x="1962847" y="2522850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Modèles numériques 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20FC78-92ED-FFF5-D517-076AFC3290B0}"/>
              </a:ext>
            </a:extLst>
          </p:cNvPr>
          <p:cNvSpPr txBox="1"/>
          <p:nvPr/>
        </p:nvSpPr>
        <p:spPr>
          <a:xfrm>
            <a:off x="440531" y="2799849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Satellites 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B82F3E-3949-474F-A440-7FF2949B1093}"/>
              </a:ext>
            </a:extLst>
          </p:cNvPr>
          <p:cNvSpPr txBox="1"/>
          <p:nvPr/>
        </p:nvSpPr>
        <p:spPr>
          <a:xfrm>
            <a:off x="174248" y="4555976"/>
            <a:ext cx="3790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C00000"/>
                </a:solidFill>
              </a:rPr>
              <a:t>Suivi dans le temps et l’espace des structures d’intérêts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5656A3-E0DF-4DC8-A502-580390D8CDF1}"/>
              </a:ext>
            </a:extLst>
          </p:cNvPr>
          <p:cNvSpPr txBox="1"/>
          <p:nvPr/>
        </p:nvSpPr>
        <p:spPr>
          <a:xfrm>
            <a:off x="2303714" y="4117345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Tourbillon</a:t>
            </a:r>
            <a:endParaRPr lang="en-US" i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C174975-B849-1BC0-5C1B-149C79EC2846}"/>
              </a:ext>
            </a:extLst>
          </p:cNvPr>
          <p:cNvSpPr txBox="1"/>
          <p:nvPr/>
        </p:nvSpPr>
        <p:spPr>
          <a:xfrm>
            <a:off x="251847" y="1065885"/>
            <a:ext cx="338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fr-FR" sz="2000" u="sng" dirty="0"/>
              <a:t>Stratégie Lagrangienne adaptative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40788688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16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1E82679-72A8-06BA-2FEB-491A5EB53428}"/>
              </a:ext>
            </a:extLst>
          </p:cNvPr>
          <p:cNvSpPr/>
          <p:nvPr/>
        </p:nvSpPr>
        <p:spPr>
          <a:xfrm>
            <a:off x="192818" y="667398"/>
            <a:ext cx="5227595" cy="66292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Scénarios de formation des couches phytoplanctoniques profondes</a:t>
            </a:r>
            <a:endParaRPr 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810570-5384-BE46-8943-4F978CC940E4}"/>
              </a:ext>
            </a:extLst>
          </p:cNvPr>
          <p:cNvSpPr txBox="1"/>
          <p:nvPr/>
        </p:nvSpPr>
        <p:spPr>
          <a:xfrm>
            <a:off x="5552390" y="798803"/>
            <a:ext cx="478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2. Dans une région tourbillonnaire</a:t>
            </a:r>
            <a:endParaRPr lang="en-US" sz="2400" dirty="0"/>
          </a:p>
        </p:txBody>
      </p:sp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EC9A817A-6902-CE3A-584B-5185998BE0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18" y="1463040"/>
            <a:ext cx="3821630" cy="286622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9558BC45-05E8-CF5D-63A9-471CCF815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830" y="1463039"/>
            <a:ext cx="3818985" cy="2866224"/>
          </a:xfrm>
          <a:prstGeom prst="rect">
            <a:avLst/>
          </a:prstGeom>
        </p:spPr>
      </p:pic>
      <p:pic>
        <p:nvPicPr>
          <p:cNvPr id="12" name="Picture 11" descr="Chart, surface chart&#10;&#10;Description automatically generated">
            <a:extLst>
              <a:ext uri="{FF2B5EF4-FFF2-40B4-BE49-F238E27FC236}">
                <a16:creationId xmlns:a16="http://schemas.microsoft.com/office/drawing/2014/main" id="{F09A3FAF-E803-74D0-2684-46C5FE530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97" y="1463039"/>
            <a:ext cx="3818985" cy="28662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016BA7-973F-E5B4-F347-580CF05E19E6}"/>
              </a:ext>
            </a:extLst>
          </p:cNvPr>
          <p:cNvSpPr txBox="1"/>
          <p:nvPr/>
        </p:nvSpPr>
        <p:spPr>
          <a:xfrm>
            <a:off x="949234" y="5408023"/>
            <a:ext cx="1029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Etude des communautés phytoplanctoniques en profondeur sur 3 zones du tourbillon à l’aide des photographies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47F72D-31F3-DC8F-0722-43B10AA7953E}"/>
              </a:ext>
            </a:extLst>
          </p:cNvPr>
          <p:cNvSpPr txBox="1"/>
          <p:nvPr/>
        </p:nvSpPr>
        <p:spPr>
          <a:xfrm>
            <a:off x="1384663" y="4345910"/>
            <a:ext cx="94226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Figure : Positions des stations CTD du 3, 4 et 7 mars sur l’horizontale et la verticale superposées à la SST (TSG).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D01E17-85B3-D39C-3694-15817EEC9126}"/>
              </a:ext>
            </a:extLst>
          </p:cNvPr>
          <p:cNvSpPr txBox="1"/>
          <p:nvPr/>
        </p:nvSpPr>
        <p:spPr>
          <a:xfrm>
            <a:off x="661851" y="1648964"/>
            <a:ext cx="23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3 mars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373EF5-85E1-0E56-1800-FBF7AB470F1E}"/>
              </a:ext>
            </a:extLst>
          </p:cNvPr>
          <p:cNvSpPr txBox="1"/>
          <p:nvPr/>
        </p:nvSpPr>
        <p:spPr>
          <a:xfrm>
            <a:off x="4698273" y="1648964"/>
            <a:ext cx="23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4 mars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37AAE3-6FF5-894C-C7DE-32DBA0033FA5}"/>
              </a:ext>
            </a:extLst>
          </p:cNvPr>
          <p:cNvSpPr txBox="1"/>
          <p:nvPr/>
        </p:nvSpPr>
        <p:spPr>
          <a:xfrm>
            <a:off x="8610600" y="1648964"/>
            <a:ext cx="23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7 mars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95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  <a:endParaRPr lang="en-US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3950E8E2-4112-C07F-5B04-FA4404C12DB6}"/>
              </a:ext>
            </a:extLst>
          </p:cNvPr>
          <p:cNvSpPr/>
          <p:nvPr/>
        </p:nvSpPr>
        <p:spPr>
          <a:xfrm>
            <a:off x="3870587" y="675459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Le phytoplancton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C6803-25D2-F7EC-B818-5D27F7891393}"/>
              </a:ext>
            </a:extLst>
          </p:cNvPr>
          <p:cNvSpPr txBox="1"/>
          <p:nvPr/>
        </p:nvSpPr>
        <p:spPr>
          <a:xfrm>
            <a:off x="298854" y="543421"/>
            <a:ext cx="5951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Quels organismes ? </a:t>
            </a:r>
            <a:endParaRPr lang="en-US" sz="2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84CE22-02A6-FF06-D2DA-35BE1301EC76}"/>
              </a:ext>
            </a:extLst>
          </p:cNvPr>
          <p:cNvSpPr txBox="1"/>
          <p:nvPr/>
        </p:nvSpPr>
        <p:spPr>
          <a:xfrm>
            <a:off x="4539452" y="1938101"/>
            <a:ext cx="7702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Responsable de 50% de l’O2 atmosphérique produit/an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Possède une immense diversité d’espèce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F537AD-4044-551F-38C9-A617A6A8B9E9}"/>
              </a:ext>
            </a:extLst>
          </p:cNvPr>
          <p:cNvGrpSpPr/>
          <p:nvPr/>
        </p:nvGrpSpPr>
        <p:grpSpPr>
          <a:xfrm>
            <a:off x="813204" y="1422814"/>
            <a:ext cx="3502658" cy="2607906"/>
            <a:chOff x="298854" y="1625987"/>
            <a:chExt cx="3502658" cy="26079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9AAEFF-4A6A-A364-8A59-5B0EDED471F3}"/>
                </a:ext>
              </a:extLst>
            </p:cNvPr>
            <p:cNvGrpSpPr/>
            <p:nvPr/>
          </p:nvGrpSpPr>
          <p:grpSpPr>
            <a:xfrm>
              <a:off x="298854" y="1700987"/>
              <a:ext cx="3363996" cy="2532906"/>
              <a:chOff x="3149044" y="1078537"/>
              <a:chExt cx="3363996" cy="2532906"/>
            </a:xfrm>
          </p:grpSpPr>
          <p:pic>
            <p:nvPicPr>
              <p:cNvPr id="25" name="Picture 24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6D2779E-DF1B-36BA-7B2C-868E5422B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044" y="1380749"/>
                <a:ext cx="3174013" cy="2147419"/>
              </a:xfrm>
              <a:prstGeom prst="rect">
                <a:avLst/>
              </a:prstGeom>
              <a:noFill/>
              <a:ln w="28575">
                <a:noFill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B45774-DECD-EFE0-529F-6FA9C43A4864}"/>
                  </a:ext>
                </a:extLst>
              </p:cNvPr>
              <p:cNvSpPr txBox="1"/>
              <p:nvPr/>
            </p:nvSpPr>
            <p:spPr>
              <a:xfrm rot="16200000">
                <a:off x="5138865" y="2237268"/>
                <a:ext cx="2532906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dirty="0"/>
                  <a:t>https://biologo.com.br/bio/plancton/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A28F17-F202-96B7-26AF-86AEF40A6C28}"/>
                </a:ext>
              </a:extLst>
            </p:cNvPr>
            <p:cNvSpPr txBox="1"/>
            <p:nvPr/>
          </p:nvSpPr>
          <p:spPr>
            <a:xfrm>
              <a:off x="567287" y="1625987"/>
              <a:ext cx="3234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Micro-organismes marins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582971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RESULTATS/DISCUSSION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474E16-4003-AB3B-9E02-576E02C32FB2}"/>
              </a:ext>
            </a:extLst>
          </p:cNvPr>
          <p:cNvGrpSpPr/>
          <p:nvPr/>
        </p:nvGrpSpPr>
        <p:grpSpPr>
          <a:xfrm>
            <a:off x="438150" y="1554446"/>
            <a:ext cx="6721482" cy="4885684"/>
            <a:chOff x="507993" y="1533172"/>
            <a:chExt cx="6466779" cy="4823178"/>
          </a:xfrm>
        </p:grpSpPr>
        <p:pic>
          <p:nvPicPr>
            <p:cNvPr id="10" name="Picture 9" descr="Diagram&#10;&#10;Description automatically generated">
              <a:extLst>
                <a:ext uri="{FF2B5EF4-FFF2-40B4-BE49-F238E27FC236}">
                  <a16:creationId xmlns:a16="http://schemas.microsoft.com/office/drawing/2014/main" id="{737A1B69-7218-62EC-6E40-113ECBD44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93" y="1834809"/>
              <a:ext cx="6132957" cy="4355793"/>
            </a:xfrm>
            <a:prstGeom prst="rect">
              <a:avLst/>
            </a:prstGeom>
          </p:spPr>
        </p:pic>
        <p:sp>
          <p:nvSpPr>
            <p:cNvPr id="3" name="Multiplication Sign 2">
              <a:extLst>
                <a:ext uri="{FF2B5EF4-FFF2-40B4-BE49-F238E27FC236}">
                  <a16:creationId xmlns:a16="http://schemas.microsoft.com/office/drawing/2014/main" id="{9A580843-D604-FEE9-D91E-E98C07D4C7B3}"/>
                </a:ext>
              </a:extLst>
            </p:cNvPr>
            <p:cNvSpPr/>
            <p:nvPr/>
          </p:nvSpPr>
          <p:spPr>
            <a:xfrm>
              <a:off x="720966" y="3238993"/>
              <a:ext cx="2804160" cy="1524000"/>
            </a:xfrm>
            <a:prstGeom prst="mathMultiply">
              <a:avLst>
                <a:gd name="adj1" fmla="val 143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Multiplication Sign 11">
              <a:extLst>
                <a:ext uri="{FF2B5EF4-FFF2-40B4-BE49-F238E27FC236}">
                  <a16:creationId xmlns:a16="http://schemas.microsoft.com/office/drawing/2014/main" id="{F9B6CEEA-D2D3-42F0-8C84-AD163D745E30}"/>
                </a:ext>
              </a:extLst>
            </p:cNvPr>
            <p:cNvSpPr/>
            <p:nvPr/>
          </p:nvSpPr>
          <p:spPr>
            <a:xfrm>
              <a:off x="3836790" y="1764958"/>
              <a:ext cx="2804160" cy="1524000"/>
            </a:xfrm>
            <a:prstGeom prst="mathMultiply">
              <a:avLst>
                <a:gd name="adj1" fmla="val 143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3F184B5-72A0-1ACA-1826-532F75ECD04F}"/>
                </a:ext>
              </a:extLst>
            </p:cNvPr>
            <p:cNvSpPr txBox="1"/>
            <p:nvPr/>
          </p:nvSpPr>
          <p:spPr>
            <a:xfrm>
              <a:off x="5217227" y="3009407"/>
              <a:ext cx="175754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0" b="1" dirty="0">
                  <a:solidFill>
                    <a:srgbClr val="00B0F0"/>
                  </a:solidFill>
                </a:rPr>
                <a:t>?</a:t>
              </a:r>
              <a:endParaRPr lang="en-US" sz="10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EE23EAD-B85B-495C-36C1-B95F458B8BBD}"/>
                </a:ext>
              </a:extLst>
            </p:cNvPr>
            <p:cNvSpPr txBox="1"/>
            <p:nvPr/>
          </p:nvSpPr>
          <p:spPr>
            <a:xfrm>
              <a:off x="1783420" y="1572852"/>
              <a:ext cx="175754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0" b="1" dirty="0">
                  <a:solidFill>
                    <a:srgbClr val="002060"/>
                  </a:solidFill>
                </a:rPr>
                <a:t>?</a:t>
              </a:r>
              <a:endParaRPr lang="en-US" sz="10000" dirty="0">
                <a:solidFill>
                  <a:srgbClr val="00206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A07151-DA3D-3DB9-1341-6BCBD4B0E4AD}"/>
                </a:ext>
              </a:extLst>
            </p:cNvPr>
            <p:cNvSpPr/>
            <p:nvPr/>
          </p:nvSpPr>
          <p:spPr>
            <a:xfrm>
              <a:off x="507993" y="1572852"/>
              <a:ext cx="3240613" cy="478349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C21FA5-2740-8661-2742-6382B66B99AF}"/>
                </a:ext>
              </a:extLst>
            </p:cNvPr>
            <p:cNvSpPr/>
            <p:nvPr/>
          </p:nvSpPr>
          <p:spPr>
            <a:xfrm rot="5400000">
              <a:off x="3571712" y="1586359"/>
              <a:ext cx="3229823" cy="312345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C8934F-03F6-7A3C-8FB1-2FB850939D9A}"/>
                </a:ext>
              </a:extLst>
            </p:cNvPr>
            <p:cNvSpPr/>
            <p:nvPr/>
          </p:nvSpPr>
          <p:spPr>
            <a:xfrm>
              <a:off x="3641207" y="4640623"/>
              <a:ext cx="3333565" cy="15896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974A4AC8-3D5B-F97C-5B71-FDAAE2F8AE40}"/>
              </a:ext>
            </a:extLst>
          </p:cNvPr>
          <p:cNvSpPr/>
          <p:nvPr/>
        </p:nvSpPr>
        <p:spPr>
          <a:xfrm>
            <a:off x="0" y="574022"/>
            <a:ext cx="5038725" cy="607078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Formation de couches phytoplanctoniques profondes</a:t>
            </a:r>
            <a:endParaRPr lang="en-US" sz="2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4852C2E-C60B-229C-BE10-8AC83E00F023}"/>
              </a:ext>
            </a:extLst>
          </p:cNvPr>
          <p:cNvSpPr txBox="1"/>
          <p:nvPr/>
        </p:nvSpPr>
        <p:spPr>
          <a:xfrm>
            <a:off x="5257800" y="64672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schemeClr val="tx1"/>
                </a:solidFill>
              </a:rPr>
              <a:t>CALYPSO </a:t>
            </a:r>
            <a:endParaRPr lang="en-US" sz="2400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E9D053D-44CA-2DBF-10E2-F552120EF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t="4635" r="5470"/>
          <a:stretch/>
        </p:blipFill>
        <p:spPr bwMode="auto">
          <a:xfrm>
            <a:off x="7843695" y="2148396"/>
            <a:ext cx="3556550" cy="321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B2D17C-C8CD-E4E5-F590-F92C8A545A7A}"/>
              </a:ext>
            </a:extLst>
          </p:cNvPr>
          <p:cNvSpPr/>
          <p:nvPr/>
        </p:nvSpPr>
        <p:spPr>
          <a:xfrm>
            <a:off x="7943850" y="4794498"/>
            <a:ext cx="3456395" cy="539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i="1" dirty="0">
                <a:solidFill>
                  <a:schemeClr val="tx1"/>
                </a:solidFill>
              </a:rPr>
              <a:t>F. d’</a:t>
            </a:r>
            <a:r>
              <a:rPr lang="fr-FR" i="1" dirty="0" err="1">
                <a:solidFill>
                  <a:schemeClr val="tx1"/>
                </a:solidFill>
              </a:rPr>
              <a:t>ovidio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359BB3-CA5B-6003-3F63-54FE306507B1}"/>
              </a:ext>
            </a:extLst>
          </p:cNvPr>
          <p:cNvSpPr txBox="1"/>
          <p:nvPr/>
        </p:nvSpPr>
        <p:spPr>
          <a:xfrm>
            <a:off x="8181975" y="1653922"/>
            <a:ext cx="3171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Champ vitesses verticales</a:t>
            </a:r>
            <a:endParaRPr lang="en-US" sz="2000" b="1" dirty="0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B858F44-D739-13A5-32BB-9F8007534B32}"/>
              </a:ext>
            </a:extLst>
          </p:cNvPr>
          <p:cNvSpPr/>
          <p:nvPr/>
        </p:nvSpPr>
        <p:spPr>
          <a:xfrm rot="20300919">
            <a:off x="6919444" y="4507992"/>
            <a:ext cx="1282769" cy="4224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77ABDB1-D167-42ED-F341-0758423B57D8}"/>
              </a:ext>
            </a:extLst>
          </p:cNvPr>
          <p:cNvSpPr/>
          <p:nvPr/>
        </p:nvSpPr>
        <p:spPr>
          <a:xfrm>
            <a:off x="2851997" y="2241517"/>
            <a:ext cx="4961733" cy="15856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Circulation 3D à intégrer dans le schéma d’intrusion</a:t>
            </a:r>
          </a:p>
        </p:txBody>
      </p:sp>
    </p:spTree>
    <p:extLst>
      <p:ext uri="{BB962C8B-B14F-4D97-AF65-F5344CB8AC3E}">
        <p14:creationId xmlns:p14="http://schemas.microsoft.com/office/powerpoint/2010/main" val="22367538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2852737" y="180975"/>
            <a:ext cx="648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Principe de la </a:t>
            </a:r>
            <a:r>
              <a:rPr lang="fr-FR" sz="3200" b="1" dirty="0" err="1">
                <a:solidFill>
                  <a:srgbClr val="0033CC"/>
                </a:solidFill>
              </a:rPr>
              <a:t>cytométrie</a:t>
            </a:r>
            <a:endParaRPr lang="en-US" sz="3200" b="1" dirty="0">
              <a:solidFill>
                <a:srgbClr val="0033CC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C6227F3-A0E3-B229-C123-027F65A33472}"/>
              </a:ext>
            </a:extLst>
          </p:cNvPr>
          <p:cNvGrpSpPr/>
          <p:nvPr/>
        </p:nvGrpSpPr>
        <p:grpSpPr>
          <a:xfrm>
            <a:off x="467418" y="1411290"/>
            <a:ext cx="7667974" cy="3626175"/>
            <a:chOff x="3390551" y="1751084"/>
            <a:chExt cx="5356643" cy="2465641"/>
          </a:xfrm>
        </p:grpSpPr>
        <p:pic>
          <p:nvPicPr>
            <p:cNvPr id="4" name="Image 22">
              <a:extLst>
                <a:ext uri="{FF2B5EF4-FFF2-40B4-BE49-F238E27FC236}">
                  <a16:creationId xmlns:a16="http://schemas.microsoft.com/office/drawing/2014/main" id="{9E57EF82-E059-9998-0524-156380DFC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90551" y="1751084"/>
              <a:ext cx="3904403" cy="246564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FEE52F-9ADC-7A6A-93DA-EDD801DE8174}"/>
                </a:ext>
              </a:extLst>
            </p:cNvPr>
            <p:cNvSpPr txBox="1"/>
            <p:nvPr/>
          </p:nvSpPr>
          <p:spPr>
            <a:xfrm>
              <a:off x="4424163" y="3737422"/>
              <a:ext cx="1246234" cy="33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SWS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5EFD994-E58A-776F-8314-AA57734D74D4}"/>
                </a:ext>
              </a:extLst>
            </p:cNvPr>
            <p:cNvSpPr txBox="1"/>
            <p:nvPr/>
          </p:nvSpPr>
          <p:spPr>
            <a:xfrm>
              <a:off x="5505343" y="3415761"/>
              <a:ext cx="1246234" cy="33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FWS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EC276A7-F44D-9806-25C2-4C496C4F7305}"/>
                </a:ext>
              </a:extLst>
            </p:cNvPr>
            <p:cNvSpPr txBox="1"/>
            <p:nvPr/>
          </p:nvSpPr>
          <p:spPr>
            <a:xfrm>
              <a:off x="6198208" y="2021113"/>
              <a:ext cx="1246234" cy="337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chemeClr val="bg1"/>
                  </a:solidFill>
                </a:rPr>
                <a:t>FLO FLR …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96AECF2-E35A-C603-9980-60B790A57C8B}"/>
                </a:ext>
              </a:extLst>
            </p:cNvPr>
            <p:cNvSpPr txBox="1"/>
            <p:nvPr/>
          </p:nvSpPr>
          <p:spPr>
            <a:xfrm>
              <a:off x="3499891" y="1802219"/>
              <a:ext cx="52473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Alignement</a:t>
              </a:r>
              <a:r>
                <a:rPr lang="en-US" dirty="0">
                  <a:solidFill>
                    <a:schemeClr val="bg1"/>
                  </a:solidFill>
                </a:rPr>
                <a:t> des </a:t>
              </a:r>
              <a:r>
                <a:rPr lang="en-US" dirty="0" err="1">
                  <a:solidFill>
                    <a:schemeClr val="bg1"/>
                  </a:solidFill>
                </a:rPr>
                <a:t>particules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474FD15-54DB-8D24-E164-4538E79209F5}"/>
                </a:ext>
              </a:extLst>
            </p:cNvPr>
            <p:cNvCxnSpPr>
              <a:cxnSpLocks/>
            </p:cNvCxnSpPr>
            <p:nvPr/>
          </p:nvCxnSpPr>
          <p:spPr>
            <a:xfrm>
              <a:off x="4537234" y="2178727"/>
              <a:ext cx="257146" cy="55684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7">
            <a:extLst>
              <a:ext uri="{FF2B5EF4-FFF2-40B4-BE49-F238E27FC236}">
                <a16:creationId xmlns:a16="http://schemas.microsoft.com/office/drawing/2014/main" id="{9F26D94E-EF2D-66D3-C261-2087E731A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22" y="1577633"/>
            <a:ext cx="4453753" cy="3293488"/>
          </a:xfrm>
          <a:prstGeom prst="rect">
            <a:avLst/>
          </a:prstGeom>
        </p:spPr>
      </p:pic>
      <p:sp>
        <p:nvSpPr>
          <p:cNvPr id="13" name="ZoneTexte 21">
            <a:extLst>
              <a:ext uri="{FF2B5EF4-FFF2-40B4-BE49-F238E27FC236}">
                <a16:creationId xmlns:a16="http://schemas.microsoft.com/office/drawing/2014/main" id="{7A40F421-1574-DB37-A29F-48F388D25AE6}"/>
              </a:ext>
            </a:extLst>
          </p:cNvPr>
          <p:cNvSpPr txBox="1"/>
          <p:nvPr/>
        </p:nvSpPr>
        <p:spPr>
          <a:xfrm rot="16200000">
            <a:off x="-969973" y="3604674"/>
            <a:ext cx="269952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 : https://www.youtube.com/watch?v=EQXPJ7eeesQ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C42498-FAC2-0F61-9890-328E7D3A6CD4}"/>
              </a:ext>
            </a:extLst>
          </p:cNvPr>
          <p:cNvSpPr txBox="1"/>
          <p:nvPr/>
        </p:nvSpPr>
        <p:spPr>
          <a:xfrm>
            <a:off x="509933" y="5387266"/>
            <a:ext cx="111721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cs typeface="Times New Roman" panose="02020603050405020304" pitchFamily="18" charset="0"/>
              </a:rPr>
              <a:t>Système automatisé capable d'effectuer une analyse à haute fréquence de l'eau de mer pour identifier différents types de phytoplancton en fonction de leur taille et de leurs propriétés optiques</a:t>
            </a:r>
            <a:endParaRPr lang="en-US" sz="20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760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2852737" y="180975"/>
            <a:ext cx="648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Circulation autour des Baléares</a:t>
            </a:r>
            <a:endParaRPr lang="en-US" sz="3200" b="1" dirty="0">
              <a:solidFill>
                <a:srgbClr val="0033CC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9FF6E-E661-1A6E-9BB0-2853D88E1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913" y="972699"/>
            <a:ext cx="6679349" cy="4912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A5B5B8-0E86-5836-335D-44B22B3F6A15}"/>
              </a:ext>
            </a:extLst>
          </p:cNvPr>
          <p:cNvSpPr txBox="1"/>
          <p:nvPr/>
        </p:nvSpPr>
        <p:spPr>
          <a:xfrm>
            <a:off x="7048500" y="590758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cs typeface="Times New Roman" panose="02020603050405020304" pitchFamily="18" charset="0"/>
              </a:rPr>
              <a:t>R. </a:t>
            </a:r>
            <a:r>
              <a:rPr lang="en-US" sz="1800" i="1" dirty="0" err="1">
                <a:cs typeface="Times New Roman" panose="02020603050405020304" pitchFamily="18" charset="0"/>
              </a:rPr>
              <a:t>Balbín</a:t>
            </a:r>
            <a:r>
              <a:rPr lang="en-US" sz="1800" i="1" dirty="0">
                <a:cs typeface="Times New Roman" panose="02020603050405020304" pitchFamily="18" charset="0"/>
              </a:rPr>
              <a:t> et al, 2013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0494967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2852737" y="180975"/>
            <a:ext cx="648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FSLE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99C3C6-8CA1-F5B8-2048-6CA893BDC6CF}"/>
              </a:ext>
            </a:extLst>
          </p:cNvPr>
          <p:cNvSpPr txBox="1"/>
          <p:nvPr/>
        </p:nvSpPr>
        <p:spPr>
          <a:xfrm>
            <a:off x="200024" y="1078409"/>
            <a:ext cx="11839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Outils mathématiques mesurant le taux de séparation de la trajectoire de particules (ex : petites masses d’eau)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Identification de zone frontale 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D3B626-121D-1449-3758-247E4AEE0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54" y="2560818"/>
            <a:ext cx="4321565" cy="1475293"/>
          </a:xfrm>
          <a:prstGeom prst="rect">
            <a:avLst/>
          </a:prstGeom>
          <a:ln w="22225">
            <a:solidFill>
              <a:srgbClr val="C0000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1AB458-52A6-7C96-9958-2D09ADFCF9D5}"/>
              </a:ext>
            </a:extLst>
          </p:cNvPr>
          <p:cNvSpPr txBox="1"/>
          <p:nvPr/>
        </p:nvSpPr>
        <p:spPr>
          <a:xfrm>
            <a:off x="5562600" y="2790632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dirty="0"/>
              <a:t>Temps τ au bout duquel deux particules initialement, à un temps t, proches de x d’une distance δ</a:t>
            </a:r>
            <a:r>
              <a:rPr lang="fr-FR" sz="2000" baseline="-25000" dirty="0"/>
              <a:t>0</a:t>
            </a:r>
            <a:r>
              <a:rPr lang="fr-FR" sz="2000" dirty="0"/>
              <a:t> se retrouvent éloignées de x d’une distance </a:t>
            </a:r>
            <a:r>
              <a:rPr lang="fr-FR" sz="2000" dirty="0" err="1"/>
              <a:t>δ</a:t>
            </a:r>
            <a:r>
              <a:rPr lang="fr-FR" sz="2000" baseline="-25000" dirty="0" err="1"/>
              <a:t>f</a:t>
            </a:r>
            <a:endParaRPr lang="en-US" sz="20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E1A301F-9F0F-DE7C-2E03-8BB46B2EF61F}"/>
              </a:ext>
            </a:extLst>
          </p:cNvPr>
          <p:cNvSpPr/>
          <p:nvPr/>
        </p:nvSpPr>
        <p:spPr>
          <a:xfrm>
            <a:off x="1924050" y="5550991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A248381-AC4C-D6AD-01D5-EBAFC257B8A5}"/>
              </a:ext>
            </a:extLst>
          </p:cNvPr>
          <p:cNvSpPr/>
          <p:nvPr/>
        </p:nvSpPr>
        <p:spPr>
          <a:xfrm>
            <a:off x="1924050" y="5322391"/>
            <a:ext cx="228600" cy="2286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3303E82-78F6-9941-C02F-4A038CB3EEE0}"/>
              </a:ext>
            </a:extLst>
          </p:cNvPr>
          <p:cNvCxnSpPr/>
          <p:nvPr/>
        </p:nvCxnSpPr>
        <p:spPr>
          <a:xfrm flipV="1">
            <a:off x="2152650" y="4819650"/>
            <a:ext cx="2762250" cy="617041"/>
          </a:xfrm>
          <a:prstGeom prst="straightConnector1">
            <a:avLst/>
          </a:prstGeom>
          <a:ln w="1905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40F6F4C-39D5-B9D1-E14E-2D2886CC7435}"/>
              </a:ext>
            </a:extLst>
          </p:cNvPr>
          <p:cNvCxnSpPr>
            <a:cxnSpLocks/>
          </p:cNvCxnSpPr>
          <p:nvPr/>
        </p:nvCxnSpPr>
        <p:spPr>
          <a:xfrm>
            <a:off x="2152650" y="5665291"/>
            <a:ext cx="2762250" cy="342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87A7C47-E282-CE16-38A4-A1AF9D24C877}"/>
              </a:ext>
            </a:extLst>
          </p:cNvPr>
          <p:cNvSpPr txBox="1"/>
          <p:nvPr/>
        </p:nvSpPr>
        <p:spPr>
          <a:xfrm>
            <a:off x="652462" y="5289381"/>
            <a:ext cx="80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x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39D29E-2935-7B5C-E3EA-389A34D29C8C}"/>
              </a:ext>
            </a:extLst>
          </p:cNvPr>
          <p:cNvSpPr txBox="1"/>
          <p:nvPr/>
        </p:nvSpPr>
        <p:spPr>
          <a:xfrm>
            <a:off x="1771650" y="606117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δ</a:t>
            </a:r>
            <a:r>
              <a:rPr lang="fr-FR" sz="2400" b="1" baseline="-25000" dirty="0"/>
              <a:t>0</a:t>
            </a:r>
            <a:endParaRPr lang="en-US" sz="2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CB1D301-44D7-E375-6F80-69E9ACE2E98B}"/>
              </a:ext>
            </a:extLst>
          </p:cNvPr>
          <p:cNvSpPr txBox="1"/>
          <p:nvPr/>
        </p:nvSpPr>
        <p:spPr>
          <a:xfrm>
            <a:off x="4914900" y="6056708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 err="1"/>
              <a:t>δ</a:t>
            </a:r>
            <a:r>
              <a:rPr lang="fr-FR" sz="2400" b="1" baseline="-25000" dirty="0" err="1"/>
              <a:t>f</a:t>
            </a:r>
            <a:endParaRPr lang="en-US" sz="24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6CF4BEE-7295-4D38-B564-B5160141C031}"/>
              </a:ext>
            </a:extLst>
          </p:cNvPr>
          <p:cNvSpPr/>
          <p:nvPr/>
        </p:nvSpPr>
        <p:spPr>
          <a:xfrm>
            <a:off x="4984944" y="5893891"/>
            <a:ext cx="228600" cy="228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B6B4E59-356E-B752-CC10-8B94E55F390A}"/>
              </a:ext>
            </a:extLst>
          </p:cNvPr>
          <p:cNvSpPr/>
          <p:nvPr/>
        </p:nvSpPr>
        <p:spPr>
          <a:xfrm>
            <a:off x="4984944" y="4647984"/>
            <a:ext cx="228600" cy="228600"/>
          </a:xfrm>
          <a:prstGeom prst="ellipse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0E6DB8-B459-2497-C2BF-F0FA6A4A5626}"/>
              </a:ext>
            </a:extLst>
          </p:cNvPr>
          <p:cNvSpPr txBox="1"/>
          <p:nvPr/>
        </p:nvSpPr>
        <p:spPr>
          <a:xfrm>
            <a:off x="1581149" y="4955291"/>
            <a:ext cx="1343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Particules à </a:t>
            </a:r>
            <a:r>
              <a:rPr lang="fr-FR" sz="1200" i="1" dirty="0"/>
              <a:t>t</a:t>
            </a:r>
            <a:endParaRPr lang="en-US" sz="12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1A2651-1119-CAFE-408A-B38FC710EA37}"/>
              </a:ext>
            </a:extLst>
          </p:cNvPr>
          <p:cNvSpPr txBox="1"/>
          <p:nvPr/>
        </p:nvSpPr>
        <p:spPr>
          <a:xfrm>
            <a:off x="4343399" y="5296201"/>
            <a:ext cx="1476376" cy="287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Particules à τ = t-</a:t>
            </a:r>
            <a:r>
              <a:rPr lang="el-GR" sz="1200" dirty="0"/>
              <a:t>Δ</a:t>
            </a:r>
            <a:r>
              <a:rPr lang="fr-FR" sz="1200" dirty="0"/>
              <a:t>t</a:t>
            </a:r>
            <a:endParaRPr lang="en-US" sz="1200" i="1" dirty="0"/>
          </a:p>
        </p:txBody>
      </p:sp>
      <p:pic>
        <p:nvPicPr>
          <p:cNvPr id="22" name="Picture 21" descr="Diagram&#10;&#10;Description automatically generated">
            <a:extLst>
              <a:ext uri="{FF2B5EF4-FFF2-40B4-BE49-F238E27FC236}">
                <a16:creationId xmlns:a16="http://schemas.microsoft.com/office/drawing/2014/main" id="{5BBC18C8-9010-48EE-5D6B-8FDA8837F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483" y="3806295"/>
            <a:ext cx="3748984" cy="281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23696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2852737" y="180975"/>
            <a:ext cx="6486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Front = barrière dynamique contre le transport ?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9BCC-AA6B-F9BD-629F-9063BBED1A43}"/>
              </a:ext>
            </a:extLst>
          </p:cNvPr>
          <p:cNvSpPr/>
          <p:nvPr/>
        </p:nvSpPr>
        <p:spPr>
          <a:xfrm>
            <a:off x="1845468" y="1782068"/>
            <a:ext cx="8501063" cy="437108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i="1"/>
              <a:t>ξ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ED7C6B-644D-24F7-DB66-DFE304AED08D}"/>
              </a:ext>
            </a:extLst>
          </p:cNvPr>
          <p:cNvSpPr txBox="1"/>
          <p:nvPr/>
        </p:nvSpPr>
        <p:spPr>
          <a:xfrm>
            <a:off x="9541668" y="5783818"/>
            <a:ext cx="160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Océan</a:t>
            </a:r>
            <a:endParaRPr lang="en-US" i="1" dirty="0"/>
          </a:p>
        </p:txBody>
      </p:sp>
      <p:sp>
        <p:nvSpPr>
          <p:cNvPr id="8" name="Flowchart: Punched Tape 7">
            <a:extLst>
              <a:ext uri="{FF2B5EF4-FFF2-40B4-BE49-F238E27FC236}">
                <a16:creationId xmlns:a16="http://schemas.microsoft.com/office/drawing/2014/main" id="{4EAF2418-FD0E-5AA8-B2D4-9B4DE07F8B3D}"/>
              </a:ext>
            </a:extLst>
          </p:cNvPr>
          <p:cNvSpPr/>
          <p:nvPr/>
        </p:nvSpPr>
        <p:spPr>
          <a:xfrm rot="3230458">
            <a:off x="4823779" y="3715974"/>
            <a:ext cx="3552808" cy="796975"/>
          </a:xfrm>
          <a:prstGeom prst="flowChartPunchedTap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2DFBE4A8-6988-9866-7BB1-05758A5F8537}"/>
              </a:ext>
            </a:extLst>
          </p:cNvPr>
          <p:cNvSpPr/>
          <p:nvPr/>
        </p:nvSpPr>
        <p:spPr>
          <a:xfrm rot="16200000">
            <a:off x="5075636" y="966338"/>
            <a:ext cx="490539" cy="2312198"/>
          </a:xfrm>
          <a:prstGeom prst="triangl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7B1A4-444F-759E-42B8-D8DC6D4B595F}"/>
              </a:ext>
            </a:extLst>
          </p:cNvPr>
          <p:cNvSpPr txBox="1"/>
          <p:nvPr/>
        </p:nvSpPr>
        <p:spPr>
          <a:xfrm>
            <a:off x="6477005" y="1853892"/>
            <a:ext cx="36385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800" i="1" dirty="0"/>
              <a:t>ξ</a:t>
            </a:r>
            <a:r>
              <a:rPr lang="fr-FR" sz="2800" i="1" dirty="0"/>
              <a:t> </a:t>
            </a:r>
            <a:r>
              <a:rPr lang="fr-FR" sz="1200" i="1" dirty="0"/>
              <a:t>(</a:t>
            </a:r>
            <a:r>
              <a:rPr lang="fr-FR" sz="1200" i="1" dirty="0" err="1"/>
              <a:t>vorticité</a:t>
            </a:r>
            <a:r>
              <a:rPr lang="fr-FR" sz="1200" i="1" dirty="0"/>
              <a:t> potentielle)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154603-B3CF-DFA6-D5AF-6A92D756472E}"/>
              </a:ext>
            </a:extLst>
          </p:cNvPr>
          <p:cNvSpPr txBox="1"/>
          <p:nvPr/>
        </p:nvSpPr>
        <p:spPr>
          <a:xfrm>
            <a:off x="3779043" y="3429000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(1)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9A522BA-FA2B-5D4E-EBD6-88C9A0851542}"/>
              </a:ext>
            </a:extLst>
          </p:cNvPr>
          <p:cNvSpPr/>
          <p:nvPr/>
        </p:nvSpPr>
        <p:spPr>
          <a:xfrm>
            <a:off x="4425459" y="3929795"/>
            <a:ext cx="381000" cy="369332"/>
          </a:xfrm>
          <a:prstGeom prst="ellipse">
            <a:avLst/>
          </a:prstGeom>
          <a:solidFill>
            <a:srgbClr val="4DD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8404ACE-B0B8-2987-CAD0-BE20C17582C2}"/>
              </a:ext>
            </a:extLst>
          </p:cNvPr>
          <p:cNvCxnSpPr/>
          <p:nvPr/>
        </p:nvCxnSpPr>
        <p:spPr>
          <a:xfrm>
            <a:off x="3228975" y="5353050"/>
            <a:ext cx="28670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48BCEED-03B7-7785-ED6B-9191DEDBDB96}"/>
              </a:ext>
            </a:extLst>
          </p:cNvPr>
          <p:cNvSpPr txBox="1"/>
          <p:nvPr/>
        </p:nvSpPr>
        <p:spPr>
          <a:xfrm>
            <a:off x="4213528" y="5360420"/>
            <a:ext cx="160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Courant</a:t>
            </a:r>
            <a:endParaRPr lang="en-US" i="1" dirty="0"/>
          </a:p>
        </p:txBody>
      </p:sp>
      <p:sp>
        <p:nvSpPr>
          <p:cNvPr id="17" name="Arrow: Curved Left 16">
            <a:extLst>
              <a:ext uri="{FF2B5EF4-FFF2-40B4-BE49-F238E27FC236}">
                <a16:creationId xmlns:a16="http://schemas.microsoft.com/office/drawing/2014/main" id="{25D0043F-A8E6-C444-C1CF-2A519CFB797A}"/>
              </a:ext>
            </a:extLst>
          </p:cNvPr>
          <p:cNvSpPr/>
          <p:nvPr/>
        </p:nvSpPr>
        <p:spPr>
          <a:xfrm rot="16200000">
            <a:off x="4451669" y="3491858"/>
            <a:ext cx="381000" cy="676242"/>
          </a:xfrm>
          <a:prstGeom prst="curvedLeftArrow">
            <a:avLst>
              <a:gd name="adj1" fmla="val 25000"/>
              <a:gd name="adj2" fmla="val 55040"/>
              <a:gd name="adj3" fmla="val 27500"/>
            </a:avLst>
          </a:prstGeom>
          <a:solidFill>
            <a:srgbClr val="4DD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E83F0E-47D7-D691-4900-99043240E83A}"/>
              </a:ext>
            </a:extLst>
          </p:cNvPr>
          <p:cNvSpPr txBox="1"/>
          <p:nvPr/>
        </p:nvSpPr>
        <p:spPr>
          <a:xfrm>
            <a:off x="4425459" y="3266462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i="1" dirty="0"/>
              <a:t>ξ</a:t>
            </a:r>
            <a:r>
              <a:rPr lang="fr-FR" sz="1800" i="1" baseline="-25000" dirty="0"/>
              <a:t>1</a:t>
            </a:r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D1155F-DF5F-F153-F287-31868447B503}"/>
              </a:ext>
            </a:extLst>
          </p:cNvPr>
          <p:cNvSpPr/>
          <p:nvPr/>
        </p:nvSpPr>
        <p:spPr>
          <a:xfrm>
            <a:off x="6279248" y="3798332"/>
            <a:ext cx="381000" cy="36933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Curved Left 19">
            <a:extLst>
              <a:ext uri="{FF2B5EF4-FFF2-40B4-BE49-F238E27FC236}">
                <a16:creationId xmlns:a16="http://schemas.microsoft.com/office/drawing/2014/main" id="{CBDD43F5-8326-7F69-58AF-956B440549AF}"/>
              </a:ext>
            </a:extLst>
          </p:cNvPr>
          <p:cNvSpPr/>
          <p:nvPr/>
        </p:nvSpPr>
        <p:spPr>
          <a:xfrm rot="16200000">
            <a:off x="6286505" y="3491858"/>
            <a:ext cx="381000" cy="676242"/>
          </a:xfrm>
          <a:prstGeom prst="curvedLeftArrow">
            <a:avLst>
              <a:gd name="adj1" fmla="val 25000"/>
              <a:gd name="adj2" fmla="val 55040"/>
              <a:gd name="adj3" fmla="val 2750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34212A3-A129-D375-D882-E498E3A716E4}"/>
              </a:ext>
            </a:extLst>
          </p:cNvPr>
          <p:cNvSpPr txBox="1"/>
          <p:nvPr/>
        </p:nvSpPr>
        <p:spPr>
          <a:xfrm>
            <a:off x="6264949" y="3266462"/>
            <a:ext cx="179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i="1" dirty="0"/>
              <a:t>ξ</a:t>
            </a:r>
            <a:r>
              <a:rPr lang="fr-FR" i="1" baseline="-25000" dirty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F66956-DB7E-7FA5-E56B-556379C46556}"/>
              </a:ext>
            </a:extLst>
          </p:cNvPr>
          <p:cNvSpPr txBox="1"/>
          <p:nvPr/>
        </p:nvSpPr>
        <p:spPr>
          <a:xfrm>
            <a:off x="4792172" y="2790141"/>
            <a:ext cx="206216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1" dirty="0"/>
              <a:t>ξ</a:t>
            </a:r>
            <a:r>
              <a:rPr lang="fr-FR" sz="2800" b="1" i="1" baseline="-25000" dirty="0"/>
              <a:t>1 &lt;&lt; </a:t>
            </a:r>
            <a:r>
              <a:rPr lang="el-GR" sz="2800" b="1" i="1" dirty="0"/>
              <a:t>ξ</a:t>
            </a:r>
            <a:r>
              <a:rPr lang="fr-FR" sz="2800" b="1" i="1" baseline="-25000" dirty="0"/>
              <a:t>2</a:t>
            </a:r>
            <a:endParaRPr lang="en-US" sz="2800" b="1" dirty="0"/>
          </a:p>
          <a:p>
            <a:endParaRPr lang="en-US" dirty="0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CB7F7165-E57E-BE7F-2681-08466A436F54}"/>
              </a:ext>
            </a:extLst>
          </p:cNvPr>
          <p:cNvSpPr/>
          <p:nvPr/>
        </p:nvSpPr>
        <p:spPr>
          <a:xfrm>
            <a:off x="4900544" y="4083746"/>
            <a:ext cx="690170" cy="152113"/>
          </a:xfrm>
          <a:prstGeom prst="rightArrow">
            <a:avLst/>
          </a:prstGeom>
          <a:solidFill>
            <a:srgbClr val="4DD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6ECB665-324B-CFB6-9CD4-F72770603481}"/>
              </a:ext>
            </a:extLst>
          </p:cNvPr>
          <p:cNvSpPr/>
          <p:nvPr/>
        </p:nvSpPr>
        <p:spPr>
          <a:xfrm>
            <a:off x="5638782" y="3967609"/>
            <a:ext cx="381000" cy="369332"/>
          </a:xfrm>
          <a:prstGeom prst="ellipse">
            <a:avLst/>
          </a:prstGeom>
          <a:solidFill>
            <a:srgbClr val="4DD3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Minus Sign 25">
            <a:extLst>
              <a:ext uri="{FF2B5EF4-FFF2-40B4-BE49-F238E27FC236}">
                <a16:creationId xmlns:a16="http://schemas.microsoft.com/office/drawing/2014/main" id="{2F08641B-7926-38B9-04FA-03CA6A2A87EF}"/>
              </a:ext>
            </a:extLst>
          </p:cNvPr>
          <p:cNvSpPr/>
          <p:nvPr/>
        </p:nvSpPr>
        <p:spPr>
          <a:xfrm rot="3132094">
            <a:off x="5585715" y="3874546"/>
            <a:ext cx="870254" cy="322597"/>
          </a:xfrm>
          <a:prstGeom prst="mathMinus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864E7C7-8534-4C82-E1F7-9984D04A9E14}"/>
              </a:ext>
            </a:extLst>
          </p:cNvPr>
          <p:cNvSpPr txBox="1"/>
          <p:nvPr/>
        </p:nvSpPr>
        <p:spPr>
          <a:xfrm>
            <a:off x="5610116" y="4324579"/>
            <a:ext cx="160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Effet barrière</a:t>
            </a:r>
            <a:endParaRPr lang="en-US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F55353-6FB1-7E6D-6265-C71B7F1E813A}"/>
              </a:ext>
            </a:extLst>
          </p:cNvPr>
          <p:cNvSpPr txBox="1"/>
          <p:nvPr/>
        </p:nvSpPr>
        <p:spPr>
          <a:xfrm>
            <a:off x="5758457" y="3403281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(2)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BFF889-4ED3-E459-E07A-418F2CEC14E4}"/>
              </a:ext>
            </a:extLst>
          </p:cNvPr>
          <p:cNvSpPr txBox="1"/>
          <p:nvPr/>
        </p:nvSpPr>
        <p:spPr>
          <a:xfrm rot="19342210">
            <a:off x="7182842" y="4931528"/>
            <a:ext cx="1609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front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226181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1578767" y="85725"/>
            <a:ext cx="90344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Tourbillon nord-Baléares </a:t>
            </a:r>
          </a:p>
          <a:p>
            <a:pPr algn="ctr"/>
            <a:r>
              <a:rPr lang="fr-FR" sz="3200" b="1" dirty="0">
                <a:solidFill>
                  <a:srgbClr val="0033CC"/>
                </a:solidFill>
              </a:rPr>
              <a:t>Cascade énergétique</a:t>
            </a:r>
            <a:endParaRPr lang="en-US" sz="3200" b="1" dirty="0">
              <a:solidFill>
                <a:srgbClr val="0033CC"/>
              </a:solidFill>
            </a:endParaRPr>
          </a:p>
        </p:txBody>
      </p:sp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EE701C5-A262-B38C-454C-AC76AC4A61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32"/>
          <a:stretch/>
        </p:blipFill>
        <p:spPr>
          <a:xfrm>
            <a:off x="880980" y="1620631"/>
            <a:ext cx="10430040" cy="2358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46F6F-917B-8309-6FC6-F37E751FEA34}"/>
              </a:ext>
            </a:extLst>
          </p:cNvPr>
          <p:cNvSpPr txBox="1"/>
          <p:nvPr/>
        </p:nvSpPr>
        <p:spPr>
          <a:xfrm>
            <a:off x="9806070" y="1251299"/>
            <a:ext cx="300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/>
              <a:t>E. d’</a:t>
            </a:r>
            <a:r>
              <a:rPr lang="fr-FR" i="1" dirty="0" err="1"/>
              <a:t>Asaro</a:t>
            </a:r>
            <a:endParaRPr lang="en-US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A0644-C0AE-0DCA-5A0A-93628395B1E9}"/>
              </a:ext>
            </a:extLst>
          </p:cNvPr>
          <p:cNvSpPr txBox="1"/>
          <p:nvPr/>
        </p:nvSpPr>
        <p:spPr>
          <a:xfrm>
            <a:off x="114300" y="5095875"/>
            <a:ext cx="6134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Transfert de l’énergie des grandes structures (gyres) aux petits vortex jusqu’à la dissipation sous forme de chaleur</a:t>
            </a:r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2AB699-1B95-89F3-BE43-7AFAD3EB9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4435340"/>
            <a:ext cx="2221033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96CA294-EA91-5D93-2EEA-68FE8D5EA17D}"/>
              </a:ext>
            </a:extLst>
          </p:cNvPr>
          <p:cNvSpPr txBox="1"/>
          <p:nvPr/>
        </p:nvSpPr>
        <p:spPr>
          <a:xfrm>
            <a:off x="7319963" y="4179362"/>
            <a:ext cx="641032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1" dirty="0">
                <a:effectLst/>
              </a:rPr>
              <a:t>C. Fukushima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94716615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Diagram, engineering drawing&#10;&#10;Description automatically generated">
            <a:extLst>
              <a:ext uri="{FF2B5EF4-FFF2-40B4-BE49-F238E27FC236}">
                <a16:creationId xmlns:a16="http://schemas.microsoft.com/office/drawing/2014/main" id="{2E57A2EC-97F6-7CB6-6C7A-9F2BE9249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165" y="985343"/>
            <a:ext cx="4058024" cy="30435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1DBBDB-6B9E-B92C-B671-60371A92929E}"/>
              </a:ext>
            </a:extLst>
          </p:cNvPr>
          <p:cNvSpPr txBox="1"/>
          <p:nvPr/>
        </p:nvSpPr>
        <p:spPr>
          <a:xfrm>
            <a:off x="4288352" y="24211"/>
            <a:ext cx="3648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132DAD"/>
                </a:solidFill>
              </a:rPr>
              <a:t>SWOT </a:t>
            </a:r>
            <a:endParaRPr lang="en-US" sz="3600" b="1" dirty="0">
              <a:solidFill>
                <a:srgbClr val="132DAD"/>
              </a:solidFill>
            </a:endParaRPr>
          </a:p>
        </p:txBody>
      </p:sp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4D6935A-4096-A69B-A937-10A3458C6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8" r="51521" b="-1"/>
          <a:stretch/>
        </p:blipFill>
        <p:spPr>
          <a:xfrm>
            <a:off x="624458" y="4028861"/>
            <a:ext cx="2236559" cy="2248341"/>
          </a:xfrm>
          <a:prstGeom prst="rect">
            <a:avLst/>
          </a:prstGeom>
        </p:spPr>
      </p:pic>
      <p:sp>
        <p:nvSpPr>
          <p:cNvPr id="27" name="ZoneTexte 1">
            <a:extLst>
              <a:ext uri="{FF2B5EF4-FFF2-40B4-BE49-F238E27FC236}">
                <a16:creationId xmlns:a16="http://schemas.microsoft.com/office/drawing/2014/main" id="{D2A0EDA7-AB28-56FC-3E0E-65D29DBA9DF1}"/>
              </a:ext>
            </a:extLst>
          </p:cNvPr>
          <p:cNvSpPr txBox="1"/>
          <p:nvPr/>
        </p:nvSpPr>
        <p:spPr>
          <a:xfrm>
            <a:off x="4328166" y="654478"/>
            <a:ext cx="2838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PROTEUSWOT (2018) BIOSWOT (2023)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25946E9-FBD9-BD45-32D7-4E868BBC9C2D}"/>
              </a:ext>
            </a:extLst>
          </p:cNvPr>
          <p:cNvSpPr txBox="1"/>
          <p:nvPr/>
        </p:nvSpPr>
        <p:spPr>
          <a:xfrm>
            <a:off x="0" y="6519446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0" dirty="0">
                <a:solidFill>
                  <a:srgbClr val="202122"/>
                </a:solidFill>
                <a:effectLst/>
              </a:rPr>
              <a:t>SWOT : Surface Water Ocean Topography</a:t>
            </a:r>
            <a:endParaRPr lang="en-US" sz="1600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9DB9F96-792B-BE9C-C9F8-D4340D635E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57" t="-176" b="1"/>
          <a:stretch/>
        </p:blipFill>
        <p:spPr>
          <a:xfrm>
            <a:off x="7936427" y="500579"/>
            <a:ext cx="4247937" cy="196352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02FDD05-A0AA-DA93-B8B9-9C03D96B5B67}"/>
              </a:ext>
            </a:extLst>
          </p:cNvPr>
          <p:cNvCxnSpPr>
            <a:cxnSpLocks/>
          </p:cNvCxnSpPr>
          <p:nvPr/>
        </p:nvCxnSpPr>
        <p:spPr>
          <a:xfrm flipH="1">
            <a:off x="4805464" y="1048573"/>
            <a:ext cx="5189651" cy="141552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1C56581-991B-EED3-3566-7D4619A98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20" y="580798"/>
            <a:ext cx="3100894" cy="2928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5E74E9-EE9C-D591-4A13-2C4922540E72}"/>
              </a:ext>
            </a:extLst>
          </p:cNvPr>
          <p:cNvSpPr txBox="1"/>
          <p:nvPr/>
        </p:nvSpPr>
        <p:spPr>
          <a:xfrm>
            <a:off x="4179357" y="4343662"/>
            <a:ext cx="7243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Observations hautes résolution de la surface de l’océan </a:t>
            </a:r>
            <a:r>
              <a:rPr lang="fr-FR" sz="2400" dirty="0">
                <a:sym typeface="Wingdings" panose="05000000000000000000" pitchFamily="2" charset="2"/>
              </a:rPr>
              <a:t> Estimation des vitesses verticales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0D049-BF46-ACDE-4D0E-EC686C1808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56"/>
          <a:stretch/>
        </p:blipFill>
        <p:spPr>
          <a:xfrm>
            <a:off x="7468046" y="5399416"/>
            <a:ext cx="2836286" cy="10180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2E3DFD-B5CA-2DF2-A1D2-08128DABE1E5}"/>
              </a:ext>
            </a:extLst>
          </p:cNvPr>
          <p:cNvSpPr/>
          <p:nvPr/>
        </p:nvSpPr>
        <p:spPr>
          <a:xfrm>
            <a:off x="9039225" y="5230517"/>
            <a:ext cx="666750" cy="123307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0338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2852737" y="180975"/>
            <a:ext cx="6486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BIOSWOT</a:t>
            </a:r>
            <a:endParaRPr lang="en-US" sz="3200" b="1" dirty="0">
              <a:solidFill>
                <a:srgbClr val="0033CC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BF080D-0074-F2C0-A383-6CCA6917AC7F}"/>
              </a:ext>
            </a:extLst>
          </p:cNvPr>
          <p:cNvGrpSpPr/>
          <p:nvPr/>
        </p:nvGrpSpPr>
        <p:grpSpPr>
          <a:xfrm>
            <a:off x="290783" y="1102942"/>
            <a:ext cx="11610431" cy="5113779"/>
            <a:chOff x="119471" y="1926022"/>
            <a:chExt cx="11610431" cy="511377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D5C68B-4271-AAAC-DB5F-B372CEAF026B}"/>
                </a:ext>
              </a:extLst>
            </p:cNvPr>
            <p:cNvGrpSpPr/>
            <p:nvPr/>
          </p:nvGrpSpPr>
          <p:grpSpPr>
            <a:xfrm>
              <a:off x="119471" y="1926022"/>
              <a:ext cx="8047809" cy="2517065"/>
              <a:chOff x="642564" y="2394487"/>
              <a:chExt cx="11153255" cy="293572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7627A66-1B5B-BAF9-2367-7D81A11F57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63" t="4635" r="5470"/>
              <a:stretch/>
            </p:blipFill>
            <p:spPr bwMode="auto">
              <a:xfrm>
                <a:off x="8418504" y="3017376"/>
                <a:ext cx="3038475" cy="23128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10DED599-B4A8-5077-321E-D3B73E0CE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5021" y="2814136"/>
                <a:ext cx="3283403" cy="238033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CFD4151-3AA2-A312-F8C9-488C0341BB1C}"/>
                  </a:ext>
                </a:extLst>
              </p:cNvPr>
              <p:cNvSpPr txBox="1"/>
              <p:nvPr/>
            </p:nvSpPr>
            <p:spPr>
              <a:xfrm>
                <a:off x="642564" y="2394487"/>
                <a:ext cx="3611316" cy="649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/>
                  <a:t>3D structures of </a:t>
                </a:r>
                <a:r>
                  <a:rPr lang="fr-FR" sz="1400" i="1" dirty="0" err="1"/>
                  <a:t>phytoplankton</a:t>
                </a:r>
                <a:r>
                  <a:rPr lang="fr-FR" sz="1400" i="1" dirty="0"/>
                  <a:t> </a:t>
                </a:r>
                <a:r>
                  <a:rPr lang="fr-FR" sz="1400" i="1" dirty="0" err="1"/>
                  <a:t>abundances</a:t>
                </a:r>
                <a:endParaRPr lang="en-US" sz="1400" i="1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C83955-5D12-1848-E2C2-6ECCEC81D584}"/>
                  </a:ext>
                </a:extLst>
              </p:cNvPr>
              <p:cNvSpPr txBox="1"/>
              <p:nvPr/>
            </p:nvSpPr>
            <p:spPr>
              <a:xfrm>
                <a:off x="4821691" y="2967789"/>
                <a:ext cx="279354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 err="1"/>
                  <a:t>Phytoplakton</a:t>
                </a:r>
                <a:r>
                  <a:rPr lang="fr-FR" sz="1400" i="1" dirty="0"/>
                  <a:t> </a:t>
                </a:r>
                <a:r>
                  <a:rPr lang="fr-FR" sz="1400" i="1" dirty="0" err="1"/>
                  <a:t>diversity</a:t>
                </a:r>
                <a:endParaRPr lang="en-US" sz="1400" i="1" dirty="0"/>
              </a:p>
            </p:txBody>
          </p:sp>
          <p:pic>
            <p:nvPicPr>
              <p:cNvPr id="15" name="Picture 14" descr="A picture containing text, clock, watch&#10;&#10;Description automatically generated">
                <a:extLst>
                  <a:ext uri="{FF2B5EF4-FFF2-40B4-BE49-F238E27FC236}">
                    <a16:creationId xmlns:a16="http://schemas.microsoft.com/office/drawing/2014/main" id="{608F5BAF-38DD-E9F4-31D4-228466784E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0997" y="3441458"/>
                <a:ext cx="3858350" cy="112569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58E02EE-F2FC-AF73-AFC2-5E637E97152B}"/>
                  </a:ext>
                </a:extLst>
              </p:cNvPr>
              <p:cNvSpPr txBox="1"/>
              <p:nvPr/>
            </p:nvSpPr>
            <p:spPr>
              <a:xfrm>
                <a:off x="8526918" y="2630198"/>
                <a:ext cx="279354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/>
                  <a:t>Vertical </a:t>
                </a:r>
                <a:r>
                  <a:rPr lang="fr-FR" sz="1400" i="1" dirty="0" err="1"/>
                  <a:t>velocities</a:t>
                </a:r>
                <a:endParaRPr lang="en-US" sz="1400" i="1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EA2DF3-C1B2-4CA9-BD35-1538F9D14DFD}"/>
                  </a:ext>
                </a:extLst>
              </p:cNvPr>
              <p:cNvSpPr txBox="1"/>
              <p:nvPr/>
            </p:nvSpPr>
            <p:spPr>
              <a:xfrm>
                <a:off x="9937741" y="2918434"/>
                <a:ext cx="1858078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100" b="0" i="1" dirty="0">
                    <a:solidFill>
                      <a:srgbClr val="2E3743"/>
                    </a:solidFill>
                    <a:effectLst/>
                  </a:rPr>
                  <a:t>F. </a:t>
                </a:r>
                <a:r>
                  <a:rPr lang="en-US" sz="1100" i="1" dirty="0" err="1">
                    <a:solidFill>
                      <a:srgbClr val="2E3743"/>
                    </a:solidFill>
                  </a:rPr>
                  <a:t>d’Ovidio</a:t>
                </a:r>
                <a:endParaRPr lang="en-US" sz="1100" i="1" dirty="0"/>
              </a:p>
            </p:txBody>
          </p:sp>
        </p:grpSp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B798A6D4-1787-B3CE-915B-D6642D439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0804" y="2401561"/>
              <a:ext cx="3519098" cy="23586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CC05BD-DBB3-CD59-1D9F-48ED5BE86000}"/>
                </a:ext>
              </a:extLst>
            </p:cNvPr>
            <p:cNvSpPr txBox="1"/>
            <p:nvPr/>
          </p:nvSpPr>
          <p:spPr>
            <a:xfrm>
              <a:off x="8997094" y="2109789"/>
              <a:ext cx="201572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err="1"/>
                <a:t>Lagrangian</a:t>
              </a:r>
              <a:r>
                <a:rPr lang="fr-FR" sz="1400" i="1" dirty="0"/>
                <a:t> </a:t>
              </a:r>
              <a:r>
                <a:rPr lang="fr-FR" sz="1400" i="1" dirty="0" err="1"/>
                <a:t>trajectories</a:t>
              </a:r>
              <a:endParaRPr lang="en-US" sz="1400" i="1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57391C-6256-2542-E62E-9F26CBAF46CC}"/>
                </a:ext>
              </a:extLst>
            </p:cNvPr>
            <p:cNvSpPr txBox="1"/>
            <p:nvPr/>
          </p:nvSpPr>
          <p:spPr>
            <a:xfrm>
              <a:off x="469309" y="5100809"/>
              <a:ext cx="1102478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u="sng" dirty="0"/>
                <a:t>Objectives</a:t>
              </a:r>
              <a:r>
                <a:rPr lang="fr-FR" sz="2000" dirty="0"/>
                <a:t> : 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sz="2000" dirty="0"/>
                <a:t>Estimation des vitesses verticales pour construire les flux verticaux : déterminer comment les fronts de </a:t>
              </a:r>
              <a:r>
                <a:rPr lang="fr-FR" sz="2000" dirty="0" err="1"/>
                <a:t>sub-mésoéchelle</a:t>
              </a:r>
              <a:r>
                <a:rPr lang="fr-FR" sz="2000" dirty="0"/>
                <a:t> et le transport 3D déterminent la distribution du phytoplancton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sz="2000" dirty="0"/>
                <a:t>Déterminer la diversité phytoplanctonique sur une vue 3D dans les structures de </a:t>
              </a:r>
              <a:r>
                <a:rPr lang="fr-FR" sz="2000" dirty="0" err="1"/>
                <a:t>sub-mésoéchelles</a:t>
              </a:r>
              <a:endParaRPr lang="fr-FR" sz="2000" dirty="0"/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fr-FR" sz="2000" dirty="0"/>
                <a:t>Utiliser la modélisation numérique pour comprendre les modèles 3D du phytoplancton à ces fines échelles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80305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1764506" y="0"/>
            <a:ext cx="8662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Scénarios de formation des couches profondes</a:t>
            </a:r>
            <a:endParaRPr lang="en-US" sz="3200" b="1" dirty="0">
              <a:solidFill>
                <a:srgbClr val="0033CC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E5D6BB-DCF6-4A7E-1DC2-64B252A20B5F}"/>
              </a:ext>
            </a:extLst>
          </p:cNvPr>
          <p:cNvGrpSpPr/>
          <p:nvPr/>
        </p:nvGrpSpPr>
        <p:grpSpPr>
          <a:xfrm>
            <a:off x="52413" y="1480340"/>
            <a:ext cx="6625104" cy="4771076"/>
            <a:chOff x="310990" y="1572852"/>
            <a:chExt cx="6374053" cy="4710036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F4CCED5B-E3A2-7660-5DB1-7FEF22254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93" y="1834809"/>
              <a:ext cx="6132957" cy="4355793"/>
            </a:xfrm>
            <a:prstGeom prst="rect">
              <a:avLst/>
            </a:prstGeom>
          </p:spPr>
        </p:pic>
        <p:sp>
          <p:nvSpPr>
            <p:cNvPr id="6" name="Multiplication Sign 5">
              <a:extLst>
                <a:ext uri="{FF2B5EF4-FFF2-40B4-BE49-F238E27FC236}">
                  <a16:creationId xmlns:a16="http://schemas.microsoft.com/office/drawing/2014/main" id="{FE99C6E5-B5F7-0105-8F0E-3264A5B99C5A}"/>
                </a:ext>
              </a:extLst>
            </p:cNvPr>
            <p:cNvSpPr/>
            <p:nvPr/>
          </p:nvSpPr>
          <p:spPr>
            <a:xfrm>
              <a:off x="720966" y="3238993"/>
              <a:ext cx="2804160" cy="1524000"/>
            </a:xfrm>
            <a:prstGeom prst="mathMultiply">
              <a:avLst>
                <a:gd name="adj1" fmla="val 143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41D763DE-E694-FF32-8EF9-7BB6A660D66B}"/>
                </a:ext>
              </a:extLst>
            </p:cNvPr>
            <p:cNvSpPr/>
            <p:nvPr/>
          </p:nvSpPr>
          <p:spPr>
            <a:xfrm>
              <a:off x="3836790" y="1764958"/>
              <a:ext cx="2804160" cy="1524000"/>
            </a:xfrm>
            <a:prstGeom prst="mathMultiply">
              <a:avLst>
                <a:gd name="adj1" fmla="val 143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C0FEAB-AA76-4AAA-93FE-FB14093FD0CF}"/>
                </a:ext>
              </a:extLst>
            </p:cNvPr>
            <p:cNvSpPr txBox="1"/>
            <p:nvPr/>
          </p:nvSpPr>
          <p:spPr>
            <a:xfrm>
              <a:off x="1783420" y="1572852"/>
              <a:ext cx="175754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0" b="1" dirty="0">
                  <a:solidFill>
                    <a:srgbClr val="002060"/>
                  </a:solidFill>
                </a:rPr>
                <a:t>?</a:t>
              </a:r>
              <a:endParaRPr lang="en-US" sz="10000" dirty="0">
                <a:solidFill>
                  <a:srgbClr val="00206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765A39-D6B4-CF9B-E584-3552C04EAAE8}"/>
                </a:ext>
              </a:extLst>
            </p:cNvPr>
            <p:cNvSpPr/>
            <p:nvPr/>
          </p:nvSpPr>
          <p:spPr>
            <a:xfrm>
              <a:off x="507994" y="1572852"/>
              <a:ext cx="2932500" cy="300509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640CA9-3D0E-6806-F606-75F7A450DA32}"/>
                </a:ext>
              </a:extLst>
            </p:cNvPr>
            <p:cNvSpPr/>
            <p:nvPr/>
          </p:nvSpPr>
          <p:spPr>
            <a:xfrm rot="5400000">
              <a:off x="3654736" y="3193889"/>
              <a:ext cx="3020125" cy="3040488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8F12B8-8919-33DF-5BE0-29D3B0644EA7}"/>
                </a:ext>
              </a:extLst>
            </p:cNvPr>
            <p:cNvSpPr/>
            <p:nvPr/>
          </p:nvSpPr>
          <p:spPr>
            <a:xfrm>
              <a:off x="310990" y="4693229"/>
              <a:ext cx="3333565" cy="15896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7294CE-374B-6CB4-58FB-355FD528A3B6}"/>
              </a:ext>
            </a:extLst>
          </p:cNvPr>
          <p:cNvSpPr/>
          <p:nvPr/>
        </p:nvSpPr>
        <p:spPr>
          <a:xfrm rot="5400000">
            <a:off x="4262056" y="442105"/>
            <a:ext cx="1378058" cy="37707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BC0578-7B64-59C2-6129-FD3BF31C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9304" y="584775"/>
            <a:ext cx="3829050" cy="2847975"/>
          </a:xfrm>
          <a:prstGeom prst="rect">
            <a:avLst/>
          </a:prstGeom>
        </p:spPr>
      </p:pic>
      <p:pic>
        <p:nvPicPr>
          <p:cNvPr id="16" name="Picture 15" descr="A close-up of a lizard&#10;&#10;Description automatically generated with low confidence">
            <a:extLst>
              <a:ext uri="{FF2B5EF4-FFF2-40B4-BE49-F238E27FC236}">
                <a16:creationId xmlns:a16="http://schemas.microsoft.com/office/drawing/2014/main" id="{4A682DB8-5E41-C11B-210B-E5F3E513D7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09" y="2227000"/>
            <a:ext cx="2256205" cy="16115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8A8ED3-1C3D-EB0F-E94F-2DB0788637F5}"/>
              </a:ext>
            </a:extLst>
          </p:cNvPr>
          <p:cNvSpPr txBox="1"/>
          <p:nvPr/>
        </p:nvSpPr>
        <p:spPr>
          <a:xfrm>
            <a:off x="10314742" y="34290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BLOOM</a:t>
            </a:r>
            <a:endParaRPr lang="en-US" dirty="0"/>
          </a:p>
        </p:txBody>
      </p:sp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C878B10F-E29B-A566-33F6-2A99F9864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022" y="4114491"/>
            <a:ext cx="3413614" cy="252973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54DE8C6-5F90-070B-BD22-6E65BBA43ED9}"/>
              </a:ext>
            </a:extLst>
          </p:cNvPr>
          <p:cNvSpPr txBox="1"/>
          <p:nvPr/>
        </p:nvSpPr>
        <p:spPr>
          <a:xfrm>
            <a:off x="9256034" y="4319603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pycnocline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512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1764506" y="0"/>
            <a:ext cx="8662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Scénarios de formation des couches profondes</a:t>
            </a:r>
            <a:endParaRPr lang="en-US" sz="3200" b="1" dirty="0">
              <a:solidFill>
                <a:srgbClr val="0033CC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E5D6BB-DCF6-4A7E-1DC2-64B252A20B5F}"/>
              </a:ext>
            </a:extLst>
          </p:cNvPr>
          <p:cNvGrpSpPr/>
          <p:nvPr/>
        </p:nvGrpSpPr>
        <p:grpSpPr>
          <a:xfrm>
            <a:off x="257175" y="1480340"/>
            <a:ext cx="6551930" cy="4711623"/>
            <a:chOff x="507993" y="1572852"/>
            <a:chExt cx="6303652" cy="4651344"/>
          </a:xfrm>
        </p:grpSpPr>
        <p:pic>
          <p:nvPicPr>
            <p:cNvPr id="4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F4CCED5B-E3A2-7660-5DB1-7FEF22254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993" y="1834809"/>
              <a:ext cx="6132957" cy="4355793"/>
            </a:xfrm>
            <a:prstGeom prst="rect">
              <a:avLst/>
            </a:prstGeom>
          </p:spPr>
        </p:pic>
        <p:sp>
          <p:nvSpPr>
            <p:cNvPr id="6" name="Multiplication Sign 5">
              <a:extLst>
                <a:ext uri="{FF2B5EF4-FFF2-40B4-BE49-F238E27FC236}">
                  <a16:creationId xmlns:a16="http://schemas.microsoft.com/office/drawing/2014/main" id="{FE99C6E5-B5F7-0105-8F0E-3264A5B99C5A}"/>
                </a:ext>
              </a:extLst>
            </p:cNvPr>
            <p:cNvSpPr/>
            <p:nvPr/>
          </p:nvSpPr>
          <p:spPr>
            <a:xfrm>
              <a:off x="720966" y="3238993"/>
              <a:ext cx="2804160" cy="1524000"/>
            </a:xfrm>
            <a:prstGeom prst="mathMultiply">
              <a:avLst>
                <a:gd name="adj1" fmla="val 143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Multiplication Sign 6">
              <a:extLst>
                <a:ext uri="{FF2B5EF4-FFF2-40B4-BE49-F238E27FC236}">
                  <a16:creationId xmlns:a16="http://schemas.microsoft.com/office/drawing/2014/main" id="{41D763DE-E694-FF32-8EF9-7BB6A660D66B}"/>
                </a:ext>
              </a:extLst>
            </p:cNvPr>
            <p:cNvSpPr/>
            <p:nvPr/>
          </p:nvSpPr>
          <p:spPr>
            <a:xfrm>
              <a:off x="3836790" y="1764958"/>
              <a:ext cx="2804160" cy="1524000"/>
            </a:xfrm>
            <a:prstGeom prst="mathMultiply">
              <a:avLst>
                <a:gd name="adj1" fmla="val 14377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EC0FEAB-AA76-4AAA-93FE-FB14093FD0CF}"/>
                </a:ext>
              </a:extLst>
            </p:cNvPr>
            <p:cNvSpPr txBox="1"/>
            <p:nvPr/>
          </p:nvSpPr>
          <p:spPr>
            <a:xfrm>
              <a:off x="1783420" y="1572852"/>
              <a:ext cx="175754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0000" b="1" dirty="0">
                  <a:solidFill>
                    <a:srgbClr val="002060"/>
                  </a:solidFill>
                </a:rPr>
                <a:t>?</a:t>
              </a:r>
              <a:endParaRPr lang="en-US" sz="10000" dirty="0">
                <a:solidFill>
                  <a:srgbClr val="00206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5765A39-D6B4-CF9B-E584-3552C04EAAE8}"/>
                </a:ext>
              </a:extLst>
            </p:cNvPr>
            <p:cNvSpPr/>
            <p:nvPr/>
          </p:nvSpPr>
          <p:spPr>
            <a:xfrm>
              <a:off x="507994" y="1572852"/>
              <a:ext cx="2932500" cy="300509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A640CA9-3D0E-6806-F606-75F7A450DA32}"/>
                </a:ext>
              </a:extLst>
            </p:cNvPr>
            <p:cNvSpPr/>
            <p:nvPr/>
          </p:nvSpPr>
          <p:spPr>
            <a:xfrm rot="5400000">
              <a:off x="2955291" y="2494444"/>
              <a:ext cx="1326547" cy="613295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68F12B8-8919-33DF-5BE0-29D3B0644EA7}"/>
                </a:ext>
              </a:extLst>
            </p:cNvPr>
            <p:cNvSpPr/>
            <p:nvPr/>
          </p:nvSpPr>
          <p:spPr>
            <a:xfrm>
              <a:off x="3478080" y="3181829"/>
              <a:ext cx="3333565" cy="1589659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7294CE-374B-6CB4-58FB-355FD528A3B6}"/>
              </a:ext>
            </a:extLst>
          </p:cNvPr>
          <p:cNvSpPr/>
          <p:nvPr/>
        </p:nvSpPr>
        <p:spPr>
          <a:xfrm rot="5400000">
            <a:off x="4262056" y="442105"/>
            <a:ext cx="1378058" cy="37707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9A4214-F55C-1235-BF4A-F7CD849A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391" y="584775"/>
            <a:ext cx="3551687" cy="27684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0C74AE-7DE4-BDEA-C571-8CDFCB1C8A8D}"/>
              </a:ext>
            </a:extLst>
          </p:cNvPr>
          <p:cNvSpPr txBox="1"/>
          <p:nvPr/>
        </p:nvSpPr>
        <p:spPr>
          <a:xfrm>
            <a:off x="7402402" y="4168608"/>
            <a:ext cx="4550775" cy="1570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Centre du tourbillon cyclonique : </a:t>
            </a:r>
            <a:r>
              <a:rPr lang="fr-FR" sz="2400" dirty="0" err="1"/>
              <a:t>up-welling</a:t>
            </a:r>
            <a:r>
              <a:rPr lang="fr-FR" sz="2400" dirty="0"/>
              <a:t> </a:t>
            </a:r>
            <a:r>
              <a:rPr lang="fr-FR" sz="2400" dirty="0">
                <a:sym typeface="Wingdings" panose="05000000000000000000" pitchFamily="2" charset="2"/>
              </a:rPr>
              <a:t> Conditions plus favorables pour la croissance phytoplanctonique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7363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  <a:endParaRPr lang="en-US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3950E8E2-4112-C07F-5B04-FA4404C12DB6}"/>
              </a:ext>
            </a:extLst>
          </p:cNvPr>
          <p:cNvSpPr/>
          <p:nvPr/>
        </p:nvSpPr>
        <p:spPr>
          <a:xfrm>
            <a:off x="3870587" y="675459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Le phytoplancton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C6803-25D2-F7EC-B818-5D27F7891393}"/>
              </a:ext>
            </a:extLst>
          </p:cNvPr>
          <p:cNvSpPr txBox="1"/>
          <p:nvPr/>
        </p:nvSpPr>
        <p:spPr>
          <a:xfrm>
            <a:off x="298854" y="543421"/>
            <a:ext cx="5951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Quels organismes ? </a:t>
            </a:r>
            <a:endParaRPr lang="en-US" sz="28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484CE22-02A6-FF06-D2DA-35BE1301EC76}"/>
              </a:ext>
            </a:extLst>
          </p:cNvPr>
          <p:cNvSpPr txBox="1"/>
          <p:nvPr/>
        </p:nvSpPr>
        <p:spPr>
          <a:xfrm>
            <a:off x="4539452" y="1938101"/>
            <a:ext cx="7702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Responsable de 50% de l’O2 atmosphérique produit/an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Possède une immense diversité d’espèce</a:t>
            </a:r>
          </a:p>
          <a:p>
            <a:endParaRPr lang="fr-FR" sz="2400" dirty="0"/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Rôle clé dans le fonctionnement de la planète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fr-FR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F537AD-4044-551F-38C9-A617A6A8B9E9}"/>
              </a:ext>
            </a:extLst>
          </p:cNvPr>
          <p:cNvGrpSpPr/>
          <p:nvPr/>
        </p:nvGrpSpPr>
        <p:grpSpPr>
          <a:xfrm>
            <a:off x="813204" y="1422814"/>
            <a:ext cx="3502658" cy="2607906"/>
            <a:chOff x="298854" y="1625987"/>
            <a:chExt cx="3502658" cy="26079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9AAEFF-4A6A-A364-8A59-5B0EDED471F3}"/>
                </a:ext>
              </a:extLst>
            </p:cNvPr>
            <p:cNvGrpSpPr/>
            <p:nvPr/>
          </p:nvGrpSpPr>
          <p:grpSpPr>
            <a:xfrm>
              <a:off x="298854" y="1700987"/>
              <a:ext cx="3363996" cy="2532906"/>
              <a:chOff x="3149044" y="1078537"/>
              <a:chExt cx="3363996" cy="2532906"/>
            </a:xfrm>
          </p:grpSpPr>
          <p:pic>
            <p:nvPicPr>
              <p:cNvPr id="25" name="Picture 24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6D2779E-DF1B-36BA-7B2C-868E5422B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044" y="1380749"/>
                <a:ext cx="3174013" cy="2147419"/>
              </a:xfrm>
              <a:prstGeom prst="rect">
                <a:avLst/>
              </a:prstGeom>
              <a:noFill/>
              <a:ln w="28575">
                <a:noFill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B45774-DECD-EFE0-529F-6FA9C43A4864}"/>
                  </a:ext>
                </a:extLst>
              </p:cNvPr>
              <p:cNvSpPr txBox="1"/>
              <p:nvPr/>
            </p:nvSpPr>
            <p:spPr>
              <a:xfrm rot="16200000">
                <a:off x="5138865" y="2237268"/>
                <a:ext cx="2532906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dirty="0"/>
                  <a:t>https://biologo.com.br/bio/plancton/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A28F17-F202-96B7-26AF-86AEF40A6C28}"/>
                </a:ext>
              </a:extLst>
            </p:cNvPr>
            <p:cNvSpPr txBox="1"/>
            <p:nvPr/>
          </p:nvSpPr>
          <p:spPr>
            <a:xfrm>
              <a:off x="567287" y="1625987"/>
              <a:ext cx="3234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Micro-organismes marins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957186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1764506" y="0"/>
            <a:ext cx="8662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Transitions écologiques</a:t>
            </a:r>
            <a:endParaRPr lang="en-US" sz="3200" b="1" dirty="0">
              <a:solidFill>
                <a:srgbClr val="0033CC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5293D2-2F8E-5E24-CC1D-F5A8FA675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49" y="834407"/>
            <a:ext cx="7526655" cy="51891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0138157-958B-2894-33EF-AA958D530AAC}"/>
              </a:ext>
            </a:extLst>
          </p:cNvPr>
          <p:cNvSpPr txBox="1"/>
          <p:nvPr/>
        </p:nvSpPr>
        <p:spPr>
          <a:xfrm>
            <a:off x="1027610" y="6103947"/>
            <a:ext cx="3317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 err="1"/>
              <a:t>Marrec</a:t>
            </a:r>
            <a:r>
              <a:rPr lang="fr-FR" sz="1600" i="1" dirty="0"/>
              <a:t> et al, 2018</a:t>
            </a:r>
            <a:endParaRPr lang="en-US" sz="16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6142529-370C-93B2-881C-F8A35775E69A}"/>
              </a:ext>
            </a:extLst>
          </p:cNvPr>
          <p:cNvSpPr txBox="1"/>
          <p:nvPr/>
        </p:nvSpPr>
        <p:spPr>
          <a:xfrm>
            <a:off x="8325395" y="2921167"/>
            <a:ext cx="3866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Changement entre les groupes </a:t>
            </a:r>
            <a:r>
              <a:rPr lang="fr-FR" sz="2000" dirty="0" err="1"/>
              <a:t>phytoP</a:t>
            </a:r>
            <a:r>
              <a:rPr lang="fr-FR" sz="2000" dirty="0"/>
              <a:t> correspondent aux changements de SST et SSS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1284579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05FB02D-C2A0-8CE3-56F1-4DE0F096EC5D}"/>
              </a:ext>
            </a:extLst>
          </p:cNvPr>
          <p:cNvSpPr txBox="1"/>
          <p:nvPr/>
        </p:nvSpPr>
        <p:spPr>
          <a:xfrm>
            <a:off x="1764506" y="0"/>
            <a:ext cx="86629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0033CC"/>
                </a:solidFill>
              </a:rPr>
              <a:t>Espèces ou groupes fonctionnels ?</a:t>
            </a:r>
            <a:endParaRPr lang="en-US" sz="3200" b="1" dirty="0">
              <a:solidFill>
                <a:srgbClr val="0033CC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8B12C9-791E-F0A3-FF80-80F8FC5B5FF1}"/>
              </a:ext>
            </a:extLst>
          </p:cNvPr>
          <p:cNvSpPr txBox="1"/>
          <p:nvPr/>
        </p:nvSpPr>
        <p:spPr>
          <a:xfrm>
            <a:off x="603068" y="1132675"/>
            <a:ext cx="1098586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“Les </a:t>
            </a:r>
            <a:r>
              <a:rPr lang="en-US" sz="2000" dirty="0" err="1"/>
              <a:t>processus</a:t>
            </a:r>
            <a:r>
              <a:rPr lang="en-US" sz="2000" dirty="0"/>
              <a:t> de niche </a:t>
            </a:r>
            <a:r>
              <a:rPr lang="en-US" sz="2000" dirty="0" err="1"/>
              <a:t>contrôlent</a:t>
            </a:r>
            <a:r>
              <a:rPr lang="en-US" sz="2000" dirty="0"/>
              <a:t> la </a:t>
            </a:r>
            <a:r>
              <a:rPr lang="en-US" sz="2000" dirty="0" err="1"/>
              <a:t>dynamique</a:t>
            </a:r>
            <a:r>
              <a:rPr lang="en-US" sz="2000" dirty="0"/>
              <a:t> de la </a:t>
            </a:r>
            <a:r>
              <a:rPr lang="en-US" sz="2000" dirty="0" err="1"/>
              <a:t>biomasse</a:t>
            </a:r>
            <a:r>
              <a:rPr lang="en-US" sz="2000" dirty="0"/>
              <a:t> des </a:t>
            </a:r>
            <a:r>
              <a:rPr lang="en-US" sz="2000" dirty="0" err="1"/>
              <a:t>groupes</a:t>
            </a:r>
            <a:r>
              <a:rPr lang="en-US" sz="2000" dirty="0"/>
              <a:t> </a:t>
            </a:r>
            <a:r>
              <a:rPr lang="en-US" sz="2000" dirty="0" err="1"/>
              <a:t>fonctionnels</a:t>
            </a:r>
            <a:r>
              <a:rPr lang="en-US" sz="2000" dirty="0"/>
              <a:t> du </a:t>
            </a:r>
            <a:r>
              <a:rPr lang="en-US" sz="2000" dirty="0" err="1"/>
              <a:t>phytoplancton</a:t>
            </a:r>
            <a:r>
              <a:rPr lang="en-US" sz="2000" dirty="0"/>
              <a:t>. </a:t>
            </a:r>
            <a:r>
              <a:rPr lang="en-US" sz="2000" dirty="0" err="1"/>
              <a:t>En</a:t>
            </a:r>
            <a:r>
              <a:rPr lang="en-US" sz="2000" dirty="0"/>
              <a:t> revanche, </a:t>
            </a:r>
            <a:r>
              <a:rPr lang="en-US" sz="2000" b="1" dirty="0"/>
              <a:t>au sein de </a:t>
            </a:r>
            <a:r>
              <a:rPr lang="en-US" sz="2000" b="1" dirty="0" err="1"/>
              <a:t>leurs</a:t>
            </a:r>
            <a:r>
              <a:rPr lang="en-US" sz="2000" b="1" dirty="0"/>
              <a:t> </a:t>
            </a:r>
            <a:r>
              <a:rPr lang="en-US" sz="2000" b="1" dirty="0" err="1"/>
              <a:t>groupes</a:t>
            </a:r>
            <a:r>
              <a:rPr lang="en-US" sz="2000" b="1" dirty="0"/>
              <a:t> </a:t>
            </a:r>
            <a:r>
              <a:rPr lang="en-US" sz="2000" b="1" dirty="0" err="1"/>
              <a:t>fonctionnels</a:t>
            </a:r>
            <a:r>
              <a:rPr lang="en-US" sz="2000" b="1" dirty="0"/>
              <a:t>, les </a:t>
            </a:r>
            <a:r>
              <a:rPr lang="en-US" sz="2000" b="1" dirty="0" err="1"/>
              <a:t>espèces</a:t>
            </a:r>
            <a:r>
              <a:rPr lang="en-US" sz="2000" b="1" dirty="0"/>
              <a:t> </a:t>
            </a:r>
            <a:r>
              <a:rPr lang="en-US" sz="2000" b="1" dirty="0" err="1"/>
              <a:t>phytoplanctoniques</a:t>
            </a:r>
            <a:r>
              <a:rPr lang="en-US" sz="2000" b="1" dirty="0"/>
              <a:t> </a:t>
            </a:r>
            <a:r>
              <a:rPr lang="en-US" sz="2000" b="1" dirty="0" err="1"/>
              <a:t>sont</a:t>
            </a:r>
            <a:r>
              <a:rPr lang="en-US" sz="2000" b="1" dirty="0"/>
              <a:t> le plus </a:t>
            </a:r>
            <a:r>
              <a:rPr lang="en-US" sz="2000" b="1" dirty="0" err="1"/>
              <a:t>souvent</a:t>
            </a:r>
            <a:r>
              <a:rPr lang="en-US" sz="2000" b="1" dirty="0"/>
              <a:t> </a:t>
            </a:r>
            <a:r>
              <a:rPr lang="en-US" sz="2000" b="1" dirty="0" err="1"/>
              <a:t>équivalentes</a:t>
            </a:r>
            <a:r>
              <a:rPr lang="en-US" sz="2000" b="1" dirty="0"/>
              <a:t> sur le plan </a:t>
            </a:r>
            <a:r>
              <a:rPr lang="en-US" sz="2000" b="1" dirty="0" err="1"/>
              <a:t>écologique</a:t>
            </a:r>
            <a:r>
              <a:rPr lang="en-US" sz="2000" dirty="0"/>
              <a:t>. Par </a:t>
            </a:r>
            <a:r>
              <a:rPr lang="en-US" sz="2000" dirty="0" err="1"/>
              <a:t>conséquent</a:t>
            </a:r>
            <a:r>
              <a:rPr lang="en-US" sz="2000" dirty="0"/>
              <a:t>, </a:t>
            </a:r>
            <a:r>
              <a:rPr lang="en-US" sz="2000" dirty="0" err="1"/>
              <a:t>l'agrégation</a:t>
            </a:r>
            <a:r>
              <a:rPr lang="en-US" sz="2000" dirty="0"/>
              <a:t> des </a:t>
            </a:r>
            <a:r>
              <a:rPr lang="en-US" sz="2000" dirty="0" err="1"/>
              <a:t>espèces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groupes</a:t>
            </a:r>
            <a:r>
              <a:rPr lang="en-US" sz="2000" dirty="0"/>
              <a:t> </a:t>
            </a:r>
            <a:r>
              <a:rPr lang="en-US" sz="2000" dirty="0" err="1"/>
              <a:t>fonctionnels</a:t>
            </a:r>
            <a:r>
              <a:rPr lang="en-US" sz="2000" dirty="0"/>
              <a:t> </a:t>
            </a:r>
            <a:r>
              <a:rPr lang="en-US" sz="2000" dirty="0" err="1"/>
              <a:t>est</a:t>
            </a:r>
            <a:r>
              <a:rPr lang="en-US" sz="2000" dirty="0"/>
              <a:t> </a:t>
            </a:r>
            <a:r>
              <a:rPr lang="en-US" sz="2000" dirty="0" err="1"/>
              <a:t>une</a:t>
            </a:r>
            <a:r>
              <a:rPr lang="en-US" sz="2000" dirty="0"/>
              <a:t> </a:t>
            </a:r>
            <a:r>
              <a:rPr lang="en-US" sz="2000" dirty="0" err="1"/>
              <a:t>approche</a:t>
            </a:r>
            <a:r>
              <a:rPr lang="en-US" sz="2000" dirty="0"/>
              <a:t> </a:t>
            </a:r>
            <a:r>
              <a:rPr lang="en-US" sz="2000" dirty="0" err="1"/>
              <a:t>judicieuse</a:t>
            </a:r>
            <a:r>
              <a:rPr lang="en-US" sz="2000" dirty="0"/>
              <a:t> pour </a:t>
            </a:r>
            <a:r>
              <a:rPr lang="en-US" sz="2000" dirty="0" err="1"/>
              <a:t>modéliser</a:t>
            </a:r>
            <a:r>
              <a:rPr lang="en-US" sz="2000" dirty="0"/>
              <a:t> la </a:t>
            </a:r>
            <a:r>
              <a:rPr lang="en-US" sz="2000" dirty="0" err="1"/>
              <a:t>façon</a:t>
            </a:r>
            <a:r>
              <a:rPr lang="en-US" sz="2000" dirty="0"/>
              <a:t> </a:t>
            </a:r>
            <a:r>
              <a:rPr lang="en-US" sz="2000" dirty="0" err="1"/>
              <a:t>dont</a:t>
            </a:r>
            <a:r>
              <a:rPr lang="en-US" sz="2000" dirty="0"/>
              <a:t> les </a:t>
            </a:r>
            <a:r>
              <a:rPr lang="en-US" sz="2000" dirty="0" err="1"/>
              <a:t>communautés</a:t>
            </a:r>
            <a:r>
              <a:rPr lang="en-US" sz="2000" dirty="0"/>
              <a:t> </a:t>
            </a:r>
            <a:r>
              <a:rPr lang="en-US" sz="2000" dirty="0" err="1"/>
              <a:t>phytoplanctoniques</a:t>
            </a:r>
            <a:r>
              <a:rPr lang="en-US" sz="2000" dirty="0"/>
              <a:t> </a:t>
            </a:r>
            <a:r>
              <a:rPr lang="en-US" sz="2000" dirty="0" err="1"/>
              <a:t>réagissent</a:t>
            </a:r>
            <a:r>
              <a:rPr lang="en-US" sz="2000" dirty="0"/>
              <a:t> aux au </a:t>
            </a:r>
            <a:r>
              <a:rPr lang="en-US" sz="2000" dirty="0" err="1"/>
              <a:t>forçages</a:t>
            </a:r>
            <a:r>
              <a:rPr lang="en-US" sz="2000" dirty="0"/>
              <a:t> </a:t>
            </a:r>
            <a:r>
              <a:rPr lang="en-US" sz="2000" dirty="0" err="1"/>
              <a:t>environnementaux</a:t>
            </a:r>
            <a:r>
              <a:rPr lang="en-US" sz="2000" dirty="0"/>
              <a:t>” </a:t>
            </a:r>
            <a:r>
              <a:rPr lang="en-US" sz="2000" i="1" dirty="0"/>
              <a:t>AJ Irwin, 2016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0E349C-8A51-80CF-F8CF-1E4797286567}"/>
              </a:ext>
            </a:extLst>
          </p:cNvPr>
          <p:cNvSpPr txBox="1"/>
          <p:nvPr/>
        </p:nvSpPr>
        <p:spPr>
          <a:xfrm>
            <a:off x="5068388" y="4094110"/>
            <a:ext cx="6783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Paradoxe apparent de la prévisibilité des groupes fonctionnels et de la non-prévisibilité des espèces : </a:t>
            </a:r>
            <a:r>
              <a:rPr lang="fr-FR" b="1" dirty="0"/>
              <a:t>Variation stochastique domine la dynamique au niveau des espèces au sein des groupes fonctionnels</a:t>
            </a:r>
            <a:endParaRPr lang="en-US" b="1" dirty="0"/>
          </a:p>
        </p:txBody>
      </p:sp>
      <p:sp>
        <p:nvSpPr>
          <p:cNvPr id="4" name="Arrow: Bent-Up 3">
            <a:extLst>
              <a:ext uri="{FF2B5EF4-FFF2-40B4-BE49-F238E27FC236}">
                <a16:creationId xmlns:a16="http://schemas.microsoft.com/office/drawing/2014/main" id="{C978073F-F52F-FF58-A195-4D489AA7581C}"/>
              </a:ext>
            </a:extLst>
          </p:cNvPr>
          <p:cNvSpPr/>
          <p:nvPr/>
        </p:nvSpPr>
        <p:spPr>
          <a:xfrm rot="5400000">
            <a:off x="3390631" y="3594502"/>
            <a:ext cx="1501129" cy="913859"/>
          </a:xfrm>
          <a:prstGeom prst="bent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36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BA7893-CB4F-F846-B293-76EF39955FF8}"/>
              </a:ext>
            </a:extLst>
          </p:cNvPr>
          <p:cNvSpPr/>
          <p:nvPr/>
        </p:nvSpPr>
        <p:spPr>
          <a:xfrm>
            <a:off x="0" y="-1"/>
            <a:ext cx="12192000" cy="45720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12D8-E2B3-F8E6-1CC8-E8E5C4571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fr-FR" dirty="0"/>
              <a:t>3</a:t>
            </a:r>
            <a:endParaRPr lang="en-US" dirty="0"/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3950E8E2-4112-C07F-5B04-FA4404C12DB6}"/>
              </a:ext>
            </a:extLst>
          </p:cNvPr>
          <p:cNvSpPr/>
          <p:nvPr/>
        </p:nvSpPr>
        <p:spPr>
          <a:xfrm>
            <a:off x="3870587" y="675459"/>
            <a:ext cx="3299381" cy="457201"/>
          </a:xfrm>
          <a:prstGeom prst="homePlat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/>
              <a:t>Le phytoplancton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0C6803-25D2-F7EC-B818-5D27F7891393}"/>
              </a:ext>
            </a:extLst>
          </p:cNvPr>
          <p:cNvSpPr txBox="1"/>
          <p:nvPr/>
        </p:nvSpPr>
        <p:spPr>
          <a:xfrm>
            <a:off x="298854" y="543421"/>
            <a:ext cx="5951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fr-FR" sz="2800" b="1" dirty="0"/>
              <a:t> Quels organismes ? </a:t>
            </a:r>
            <a:endParaRPr lang="en-US" sz="2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0716E9-D1CB-7CFA-F8D5-A74E5B90BD68}"/>
              </a:ext>
            </a:extLst>
          </p:cNvPr>
          <p:cNvSpPr txBox="1"/>
          <p:nvPr/>
        </p:nvSpPr>
        <p:spPr>
          <a:xfrm>
            <a:off x="373484" y="4543625"/>
            <a:ext cx="11752973" cy="1628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i="1" dirty="0"/>
              <a:t>PARADOXE DU PLANCTON </a:t>
            </a:r>
          </a:p>
          <a:p>
            <a:pPr algn="ctr"/>
            <a:endParaRPr lang="fr-FR" sz="2400" b="1" dirty="0"/>
          </a:p>
          <a:p>
            <a:pPr algn="ctr"/>
            <a:r>
              <a:rPr lang="fr-FR" sz="2400" dirty="0"/>
              <a:t>Grande diversité et milieu oligotrophe </a:t>
            </a:r>
          </a:p>
          <a:p>
            <a:pPr algn="ctr"/>
            <a:r>
              <a:rPr lang="fr-FR" sz="2400" dirty="0"/>
              <a:t>contredit le principe de l’exclusion compétitive ! (Ex : Mer Méditerranée)</a:t>
            </a:r>
            <a:endParaRPr lang="en-US" sz="24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F537AD-4044-551F-38C9-A617A6A8B9E9}"/>
              </a:ext>
            </a:extLst>
          </p:cNvPr>
          <p:cNvGrpSpPr/>
          <p:nvPr/>
        </p:nvGrpSpPr>
        <p:grpSpPr>
          <a:xfrm>
            <a:off x="813204" y="1422814"/>
            <a:ext cx="3502658" cy="2607906"/>
            <a:chOff x="298854" y="1625987"/>
            <a:chExt cx="3502658" cy="260790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59AAEFF-4A6A-A364-8A59-5B0EDED471F3}"/>
                </a:ext>
              </a:extLst>
            </p:cNvPr>
            <p:cNvGrpSpPr/>
            <p:nvPr/>
          </p:nvGrpSpPr>
          <p:grpSpPr>
            <a:xfrm>
              <a:off x="298854" y="1700987"/>
              <a:ext cx="3363996" cy="2532906"/>
              <a:chOff x="3149044" y="1078537"/>
              <a:chExt cx="3363996" cy="2532906"/>
            </a:xfrm>
          </p:grpSpPr>
          <p:pic>
            <p:nvPicPr>
              <p:cNvPr id="25" name="Picture 24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56D2779E-DF1B-36BA-7B2C-868E5422B9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9044" y="1380749"/>
                <a:ext cx="3174013" cy="2147419"/>
              </a:xfrm>
              <a:prstGeom prst="rect">
                <a:avLst/>
              </a:prstGeom>
              <a:noFill/>
              <a:ln w="28575">
                <a:noFill/>
              </a:ln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9B45774-DECD-EFE0-529F-6FA9C43A4864}"/>
                  </a:ext>
                </a:extLst>
              </p:cNvPr>
              <p:cNvSpPr txBox="1"/>
              <p:nvPr/>
            </p:nvSpPr>
            <p:spPr>
              <a:xfrm rot="16200000">
                <a:off x="5138865" y="2237268"/>
                <a:ext cx="2532906" cy="2154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800" dirty="0"/>
                  <a:t>https://biologo.com.br/bio/plancton/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A28F17-F202-96B7-26AF-86AEF40A6C28}"/>
                </a:ext>
              </a:extLst>
            </p:cNvPr>
            <p:cNvSpPr txBox="1"/>
            <p:nvPr/>
          </p:nvSpPr>
          <p:spPr>
            <a:xfrm>
              <a:off x="567287" y="1625987"/>
              <a:ext cx="3234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Micro-organismes marins</a:t>
              </a:r>
              <a:endParaRPr lang="en-US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AF025B4-8E67-1B68-BF11-47DE69300960}"/>
              </a:ext>
            </a:extLst>
          </p:cNvPr>
          <p:cNvSpPr txBox="1"/>
          <p:nvPr/>
        </p:nvSpPr>
        <p:spPr>
          <a:xfrm>
            <a:off x="4539452" y="1938101"/>
            <a:ext cx="77020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Responsable de 50% de l’O2 atmosphérique produit/an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Possède une immense diversité d’espèce</a:t>
            </a:r>
          </a:p>
          <a:p>
            <a:endParaRPr lang="fr-FR" sz="2400" dirty="0"/>
          </a:p>
          <a:p>
            <a:pPr algn="ctr"/>
            <a:r>
              <a:rPr lang="fr-FR" sz="2400" b="1" dirty="0">
                <a:solidFill>
                  <a:srgbClr val="FF0000"/>
                </a:solidFill>
              </a:rPr>
              <a:t>Rôle clé dans le fonctionnement de la planète</a:t>
            </a:r>
            <a:endParaRPr lang="en-US" sz="2400" b="1" dirty="0">
              <a:solidFill>
                <a:srgbClr val="FF0000"/>
              </a:solidFill>
            </a:endParaRPr>
          </a:p>
          <a:p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606642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5668</TotalTime>
  <Words>3057</Words>
  <Application>Microsoft Office PowerPoint</Application>
  <PresentationFormat>Widescreen</PresentationFormat>
  <Paragraphs>773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7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Laurina</dc:creator>
  <cp:lastModifiedBy>Laurina</cp:lastModifiedBy>
  <cp:revision>25</cp:revision>
  <dcterms:created xsi:type="dcterms:W3CDTF">2022-06-08T09:11:47Z</dcterms:created>
  <dcterms:modified xsi:type="dcterms:W3CDTF">2022-06-14T12:57:39Z</dcterms:modified>
</cp:coreProperties>
</file>